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60" r:id="rId3"/>
    <p:sldId id="291" r:id="rId4"/>
    <p:sldId id="274" r:id="rId5"/>
    <p:sldId id="257" r:id="rId6"/>
    <p:sldId id="263" r:id="rId7"/>
    <p:sldId id="264" r:id="rId8"/>
    <p:sldId id="267" r:id="rId9"/>
    <p:sldId id="265" r:id="rId10"/>
    <p:sldId id="266" r:id="rId11"/>
    <p:sldId id="268" r:id="rId12"/>
    <p:sldId id="269" r:id="rId13"/>
    <p:sldId id="270" r:id="rId14"/>
    <p:sldId id="271" r:id="rId15"/>
    <p:sldId id="261" r:id="rId16"/>
    <p:sldId id="258" r:id="rId17"/>
    <p:sldId id="272" r:id="rId18"/>
    <p:sldId id="273" r:id="rId19"/>
    <p:sldId id="284" r:id="rId20"/>
    <p:sldId id="285" r:id="rId21"/>
    <p:sldId id="287" r:id="rId22"/>
    <p:sldId id="289" r:id="rId23"/>
    <p:sldId id="262" r:id="rId24"/>
    <p:sldId id="259" r:id="rId25"/>
    <p:sldId id="283" r:id="rId26"/>
    <p:sldId id="282" r:id="rId27"/>
    <p:sldId id="277" r:id="rId28"/>
    <p:sldId id="278" r:id="rId29"/>
    <p:sldId id="275" r:id="rId30"/>
    <p:sldId id="279" r:id="rId31"/>
    <p:sldId id="281" r:id="rId32"/>
    <p:sldId id="280" r:id="rId33"/>
    <p:sldId id="288" r:id="rId34"/>
    <p:sldId id="276" r:id="rId35"/>
    <p:sldId id="28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27C6CA4-D076-41F4-93C8-D51563D94EF5}"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23B35-2892-467A-9D4E-66146ABC673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1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C6CA4-D076-41F4-93C8-D51563D94EF5}" type="datetimeFigureOut">
              <a:rPr lang="ru-RU" smtClean="0"/>
              <a:pPr/>
              <a:t>04.04.2022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23B35-2892-467A-9D4E-66146ABC67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slideLayout" Target="../slideLayouts/slideLayout8.xml"/><Relationship Id="rId1" Type="http://schemas.openxmlformats.org/officeDocument/2006/relationships/audio" Target="file:///C:\Users\Olga%20Safonova\Desktop\Diane_Warren_-_Unbreak_My_Heart_1996_oum_ru.mp3" TargetMode="Externa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69.png"/><Relationship Id="rId4" Type="http://schemas.openxmlformats.org/officeDocument/2006/relationships/image" Target="../media/image64.jpe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632000" cy="2520000"/>
          </a:xfrm>
        </p:spPr>
        <p:txBody>
          <a:bodyPr>
            <a:prstTxWarp prst="textInflate">
              <a:avLst/>
            </a:prstTxWarp>
            <a:normAutofit/>
          </a:bodyPr>
          <a:lstStyle/>
          <a:p>
            <a:r>
              <a:rPr lang="lt-LT" sz="5400" b="1" dirty="0">
                <a:solidFill>
                  <a:srgbClr val="7030A0"/>
                </a:solidFill>
              </a:rPr>
              <a:t>Klaipėdos lopšelis-darželis „Linelis“</a:t>
            </a:r>
            <a:endParaRPr lang="ru-RU" sz="5400" b="1" i="1" dirty="0">
              <a:solidFill>
                <a:srgbClr val="7030A0"/>
              </a:solidFill>
            </a:endParaRPr>
          </a:p>
        </p:txBody>
      </p:sp>
      <p:sp>
        <p:nvSpPr>
          <p:cNvPr id="3" name="Подзаголовок 2"/>
          <p:cNvSpPr>
            <a:spLocks noGrp="1"/>
          </p:cNvSpPr>
          <p:nvPr>
            <p:ph type="subTitle" idx="1"/>
          </p:nvPr>
        </p:nvSpPr>
        <p:spPr>
          <a:xfrm>
            <a:off x="1763688" y="3717032"/>
            <a:ext cx="6400800" cy="2571768"/>
          </a:xfrm>
        </p:spPr>
        <p:txBody>
          <a:bodyPr>
            <a:normAutofit/>
          </a:bodyPr>
          <a:lstStyle/>
          <a:p>
            <a:r>
              <a:rPr lang="en-US" b="1" dirty="0">
                <a:solidFill>
                  <a:srgbClr val="002060"/>
                </a:solidFill>
                <a:latin typeface="Times New Roman" pitchFamily="18" charset="0"/>
                <a:cs typeface="Times New Roman" pitchFamily="18" charset="0"/>
              </a:rPr>
              <a:t>STEAM</a:t>
            </a:r>
            <a:r>
              <a:rPr lang="ru-RU" b="1" dirty="0">
                <a:solidFill>
                  <a:srgbClr val="002060"/>
                </a:solidFill>
                <a:latin typeface="Times New Roman" pitchFamily="18" charset="0"/>
                <a:cs typeface="Times New Roman" pitchFamily="18" charset="0"/>
              </a:rPr>
              <a:t> </a:t>
            </a:r>
            <a:r>
              <a:rPr lang="lt-LT" b="1" dirty="0">
                <a:solidFill>
                  <a:srgbClr val="002060"/>
                </a:solidFill>
                <a:latin typeface="Times New Roman" pitchFamily="18" charset="0"/>
                <a:cs typeface="Times New Roman" pitchFamily="18" charset="0"/>
              </a:rPr>
              <a:t>kūrybinė </a:t>
            </a:r>
            <a:r>
              <a:rPr lang="en-US" b="1" dirty="0" err="1">
                <a:solidFill>
                  <a:srgbClr val="002060"/>
                </a:solidFill>
                <a:latin typeface="Times New Roman" pitchFamily="18" charset="0"/>
                <a:cs typeface="Times New Roman" pitchFamily="18" charset="0"/>
              </a:rPr>
              <a:t>laboratorij</a:t>
            </a:r>
            <a:r>
              <a:rPr lang="lt-LT" b="1" dirty="0">
                <a:solidFill>
                  <a:srgbClr val="002060"/>
                </a:solidFill>
                <a:latin typeface="Times New Roman" pitchFamily="18" charset="0"/>
                <a:cs typeface="Times New Roman" pitchFamily="18" charset="0"/>
              </a:rPr>
              <a:t>a</a:t>
            </a:r>
            <a:r>
              <a:rPr lang="en-US" b="1" dirty="0">
                <a:solidFill>
                  <a:srgbClr val="002060"/>
                </a:solidFill>
                <a:latin typeface="Times New Roman" pitchFamily="18" charset="0"/>
                <a:cs typeface="Times New Roman" pitchFamily="18" charset="0"/>
              </a:rPr>
              <a:t> </a:t>
            </a:r>
            <a:endParaRPr lang="ru-RU" b="1" dirty="0">
              <a:solidFill>
                <a:srgbClr val="002060"/>
              </a:solidFill>
              <a:latin typeface="Times New Roman" pitchFamily="18" charset="0"/>
              <a:cs typeface="Times New Roman" pitchFamily="18" charset="0"/>
            </a:endParaRPr>
          </a:p>
          <a:p>
            <a:r>
              <a:rPr lang="lt-LT" b="1" dirty="0">
                <a:solidFill>
                  <a:srgbClr val="002060"/>
                </a:solidFill>
                <a:latin typeface="Times New Roman" pitchFamily="18" charset="0"/>
                <a:cs typeface="Times New Roman" pitchFamily="18" charset="0"/>
              </a:rPr>
              <a:t>,,</a:t>
            </a:r>
            <a:r>
              <a:rPr lang="en-US" b="1" dirty="0" err="1">
                <a:solidFill>
                  <a:srgbClr val="002060"/>
                </a:solidFill>
                <a:latin typeface="Times New Roman" pitchFamily="18" charset="0"/>
                <a:cs typeface="Times New Roman" pitchFamily="18" charset="0"/>
              </a:rPr>
              <a:t>Vanduo</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aplink</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mus</a:t>
            </a:r>
            <a:r>
              <a:rPr lang="en-US" b="1" dirty="0">
                <a:solidFill>
                  <a:srgbClr val="002060"/>
                </a:solidFill>
                <a:latin typeface="Times New Roman" pitchFamily="18" charset="0"/>
                <a:cs typeface="Times New Roman" pitchFamily="18" charset="0"/>
              </a:rPr>
              <a:t>”</a:t>
            </a:r>
            <a:endParaRPr lang="en-US" dirty="0"/>
          </a:p>
          <a:p>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2022 </a:t>
            </a:r>
            <a:r>
              <a:rPr lang="lt-LT" dirty="0">
                <a:solidFill>
                  <a:srgbClr val="002060"/>
                </a:solidFill>
                <a:latin typeface="Times New Roman" pitchFamily="18" charset="0"/>
                <a:cs typeface="Times New Roman" pitchFamily="18" charset="0"/>
              </a:rPr>
              <a:t>m. kovo 22 d.</a:t>
            </a:r>
            <a:endParaRPr lang="ru-RU" dirty="0">
              <a:solidFill>
                <a:srgbClr val="002060"/>
              </a:solidFill>
              <a:latin typeface="Times New Roman" pitchFamily="18" charset="0"/>
              <a:cs typeface="Times New Roman" pitchFamily="18" charset="0"/>
            </a:endParaRPr>
          </a:p>
        </p:txBody>
      </p:sp>
      <p:pic>
        <p:nvPicPr>
          <p:cNvPr id="6" name="Picture 6" descr="Νερό: πηγή ζωής και κινητήρια δύναμη του πλανήτη μας"/>
          <p:cNvPicPr>
            <a:picLocks noChangeAspect="1" noChangeArrowheads="1"/>
          </p:cNvPicPr>
          <p:nvPr/>
        </p:nvPicPr>
        <p:blipFill>
          <a:blip r:embed="rId2" cstate="print"/>
          <a:srcRect/>
          <a:stretch>
            <a:fillRect/>
          </a:stretch>
        </p:blipFill>
        <p:spPr bwMode="auto">
          <a:xfrm>
            <a:off x="428596" y="4357694"/>
            <a:ext cx="1847015"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sp>
        <p:nvSpPr>
          <p:cNvPr id="3" name="Прямоугольник 2"/>
          <p:cNvSpPr/>
          <p:nvPr/>
        </p:nvSpPr>
        <p:spPr>
          <a:xfrm>
            <a:off x="2571736" y="214290"/>
            <a:ext cx="3714776" cy="646331"/>
          </a:xfrm>
          <a:prstGeom prst="rect">
            <a:avLst/>
          </a:prstGeom>
        </p:spPr>
        <p:txBody>
          <a:bodyPr wrap="square">
            <a:spAutoFit/>
          </a:bodyPr>
          <a:lstStyle/>
          <a:p>
            <a:pPr lvl="0" algn="ctr" fontAlgn="base">
              <a:spcBef>
                <a:spcPct val="0"/>
              </a:spcBef>
              <a:spcAft>
                <a:spcPct val="0"/>
              </a:spcAft>
            </a:pPr>
            <a:r>
              <a:rPr lang="en-US" sz="3600" b="1" dirty="0">
                <a:latin typeface="Times New Roman" pitchFamily="18" charset="0"/>
                <a:ea typeface="Times New Roman" pitchFamily="18" charset="0"/>
                <a:cs typeface="Times New Roman" pitchFamily="18" charset="0"/>
              </a:rPr>
              <a:t>,,B</a:t>
            </a:r>
            <a:r>
              <a:rPr lang="lt-LT" sz="3600" b="1" dirty="0">
                <a:latin typeface="Times New Roman" pitchFamily="18" charset="0"/>
                <a:ea typeface="Times New Roman" pitchFamily="18" charset="0"/>
                <a:cs typeface="Times New Roman" pitchFamily="18" charset="0"/>
              </a:rPr>
              <a:t>AKTERIJOS</a:t>
            </a:r>
            <a:r>
              <a:rPr lang="en-US" sz="3600" b="1" dirty="0">
                <a:latin typeface="Times New Roman" pitchFamily="18" charset="0"/>
                <a:ea typeface="Times New Roman" pitchFamily="18" charset="0"/>
                <a:cs typeface="Times New Roman" pitchFamily="18" charset="0"/>
              </a:rPr>
              <a:t>”</a:t>
            </a:r>
            <a:endParaRPr lang="en-US" sz="4000" b="1" dirty="0">
              <a:latin typeface="Times New Roman" pitchFamily="18" charset="0"/>
              <a:ea typeface="Times New Roman" pitchFamily="18" charset="0"/>
              <a:cs typeface="Times New Roman" pitchFamily="18" charset="0"/>
            </a:endParaRPr>
          </a:p>
        </p:txBody>
      </p:sp>
      <p:pic>
        <p:nvPicPr>
          <p:cNvPr id="4" name="Рисунок 3" descr="1.jpg"/>
          <p:cNvPicPr>
            <a:picLocks noChangeAspect="1"/>
          </p:cNvPicPr>
          <p:nvPr/>
        </p:nvPicPr>
        <p:blipFill>
          <a:blip r:embed="rId2" cstate="print">
            <a:lum bright="-10000"/>
          </a:blip>
          <a:stretch>
            <a:fillRect/>
          </a:stretch>
        </p:blipFill>
        <p:spPr>
          <a:xfrm>
            <a:off x="5939872" y="1124744"/>
            <a:ext cx="2880320"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2.jpg"/>
          <p:cNvPicPr>
            <a:picLocks noChangeAspect="1"/>
          </p:cNvPicPr>
          <p:nvPr/>
        </p:nvPicPr>
        <p:blipFill>
          <a:blip r:embed="rId3" cstate="print">
            <a:lum bright="-10000"/>
          </a:blip>
          <a:stretch>
            <a:fillRect/>
          </a:stretch>
        </p:blipFill>
        <p:spPr>
          <a:xfrm>
            <a:off x="3214678" y="3571876"/>
            <a:ext cx="252000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3.jpg"/>
          <p:cNvPicPr>
            <a:picLocks noChangeAspect="1"/>
          </p:cNvPicPr>
          <p:nvPr/>
        </p:nvPicPr>
        <p:blipFill>
          <a:blip r:embed="rId4" cstate="print">
            <a:lum bright="-10000"/>
          </a:blip>
          <a:stretch>
            <a:fillRect/>
          </a:stretch>
        </p:blipFill>
        <p:spPr>
          <a:xfrm>
            <a:off x="357158" y="1214422"/>
            <a:ext cx="2703244" cy="27032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264" y="4857760"/>
            <a:ext cx="1297429" cy="11047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graphicFrame>
        <p:nvGraphicFramePr>
          <p:cNvPr id="12" name="Таблица 11"/>
          <p:cNvGraphicFramePr>
            <a:graphicFrameLocks noGrp="1"/>
          </p:cNvGraphicFramePr>
          <p:nvPr/>
        </p:nvGraphicFramePr>
        <p:xfrm>
          <a:off x="285720" y="1214422"/>
          <a:ext cx="8286808" cy="4329066"/>
        </p:xfrm>
        <a:graphic>
          <a:graphicData uri="http://schemas.openxmlformats.org/drawingml/2006/table">
            <a:tbl>
              <a:tblPr/>
              <a:tblGrid>
                <a:gridCol w="2630096">
                  <a:extLst>
                    <a:ext uri="{9D8B030D-6E8A-4147-A177-3AD203B41FA5}">
                      <a16:colId xmlns:a16="http://schemas.microsoft.com/office/drawing/2014/main" xmlns="" val="20000"/>
                    </a:ext>
                  </a:extLst>
                </a:gridCol>
                <a:gridCol w="5656712">
                  <a:extLst>
                    <a:ext uri="{9D8B030D-6E8A-4147-A177-3AD203B41FA5}">
                      <a16:colId xmlns:a16="http://schemas.microsoft.com/office/drawing/2014/main" xmlns="" val="20001"/>
                    </a:ext>
                  </a:extLst>
                </a:gridCol>
              </a:tblGrid>
              <a:tr h="428628">
                <a:tc>
                  <a:txBody>
                    <a:bodyPr/>
                    <a:lstStyle/>
                    <a:p>
                      <a:pPr>
                        <a:lnSpc>
                          <a:spcPct val="150000"/>
                        </a:lnSpc>
                        <a:spcBef>
                          <a:spcPts val="1200"/>
                        </a:spcBef>
                        <a:spcAft>
                          <a:spcPts val="120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a:latin typeface="Times New Roman"/>
                          <a:ea typeface="Calibri"/>
                          <a:cs typeface="Times New Roman"/>
                        </a:rPr>
                        <a:t>Dalia </a:t>
                      </a:r>
                      <a:r>
                        <a:rPr lang="en-US" sz="1500" dirty="0" err="1">
                          <a:latin typeface="Times New Roman"/>
                          <a:ea typeface="Calibri"/>
                          <a:cs typeface="Times New Roman"/>
                        </a:rPr>
                        <a:t>Savickienė</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8628">
                <a:tc>
                  <a:txBody>
                    <a:bodyPr/>
                    <a:lstStyle/>
                    <a:p>
                      <a:pPr>
                        <a:lnSpc>
                          <a:spcPct val="150000"/>
                        </a:lnSpc>
                        <a:spcBef>
                          <a:spcPts val="1200"/>
                        </a:spcBef>
                        <a:spcAft>
                          <a:spcPts val="120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a:latin typeface="Times New Roman"/>
                          <a:ea typeface="Calibri"/>
                          <a:cs typeface="Times New Roman"/>
                        </a:rPr>
                        <a:t>,,</a:t>
                      </a:r>
                      <a:r>
                        <a:rPr lang="en-US" sz="1500" dirty="0" err="1">
                          <a:latin typeface="Times New Roman"/>
                          <a:ea typeface="Calibri"/>
                          <a:cs typeface="Times New Roman"/>
                        </a:rPr>
                        <a:t>Gėlytė</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0066">
                <a:tc>
                  <a:txBody>
                    <a:bodyPr/>
                    <a:lstStyle/>
                    <a:p>
                      <a:pPr>
                        <a:lnSpc>
                          <a:spcPct val="150000"/>
                        </a:lnSpc>
                        <a:spcBef>
                          <a:spcPts val="1200"/>
                        </a:spcBef>
                        <a:spcAft>
                          <a:spcPts val="120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err="1">
                          <a:latin typeface="Times New Roman"/>
                          <a:ea typeface="Calibri"/>
                          <a:cs typeface="Times New Roman"/>
                        </a:rPr>
                        <a:t>Skatinti</a:t>
                      </a:r>
                      <a:r>
                        <a:rPr lang="en-US" sz="1500" dirty="0">
                          <a:latin typeface="Times New Roman"/>
                          <a:ea typeface="Calibri"/>
                          <a:cs typeface="Times New Roman"/>
                        </a:rPr>
                        <a:t> </a:t>
                      </a:r>
                      <a:r>
                        <a:rPr lang="en-US" sz="1500" dirty="0" err="1">
                          <a:latin typeface="Times New Roman"/>
                          <a:ea typeface="Calibri"/>
                          <a:cs typeface="Times New Roman"/>
                        </a:rPr>
                        <a:t>vaikus</a:t>
                      </a:r>
                      <a:r>
                        <a:rPr lang="en-US" sz="1500" dirty="0">
                          <a:latin typeface="Times New Roman"/>
                          <a:ea typeface="Calibri"/>
                          <a:cs typeface="Times New Roman"/>
                        </a:rPr>
                        <a:t> </a:t>
                      </a:r>
                      <a:r>
                        <a:rPr lang="en-US" sz="1500" dirty="0" err="1">
                          <a:latin typeface="Times New Roman"/>
                          <a:ea typeface="Calibri"/>
                          <a:cs typeface="Times New Roman"/>
                        </a:rPr>
                        <a:t>koncentracijos</a:t>
                      </a:r>
                      <a:r>
                        <a:rPr lang="en-US" sz="1500" dirty="0">
                          <a:latin typeface="Times New Roman"/>
                          <a:ea typeface="Calibri"/>
                          <a:cs typeface="Times New Roman"/>
                        </a:rPr>
                        <a:t>, </a:t>
                      </a:r>
                      <a:r>
                        <a:rPr lang="en-US" sz="1500" dirty="0" err="1">
                          <a:latin typeface="Times New Roman"/>
                          <a:ea typeface="Calibri"/>
                          <a:cs typeface="Times New Roman"/>
                        </a:rPr>
                        <a:t>pastabumo</a:t>
                      </a:r>
                      <a:r>
                        <a:rPr lang="en-US" sz="1500" dirty="0">
                          <a:latin typeface="Times New Roman"/>
                          <a:ea typeface="Calibri"/>
                          <a:cs typeface="Times New Roman"/>
                        </a:rPr>
                        <a:t>, </a:t>
                      </a:r>
                      <a:r>
                        <a:rPr lang="en-US" sz="1500" dirty="0" err="1">
                          <a:latin typeface="Times New Roman"/>
                          <a:ea typeface="Calibri"/>
                          <a:cs typeface="Times New Roman"/>
                        </a:rPr>
                        <a:t>nuoseklumo</a:t>
                      </a:r>
                      <a:r>
                        <a:rPr lang="en-US" sz="1500" dirty="0">
                          <a:latin typeface="Times New Roman"/>
                          <a:ea typeface="Calibri"/>
                          <a:cs typeface="Times New Roman"/>
                        </a:rPr>
                        <a:t>, </a:t>
                      </a:r>
                      <a:r>
                        <a:rPr lang="en-US" sz="1500" dirty="0" err="1">
                          <a:latin typeface="Times New Roman"/>
                          <a:ea typeface="Calibri"/>
                          <a:cs typeface="Times New Roman"/>
                        </a:rPr>
                        <a:t>atrasti</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0066">
                <a:tc>
                  <a:txBody>
                    <a:bodyPr/>
                    <a:lstStyle/>
                    <a:p>
                      <a:pPr>
                        <a:lnSpc>
                          <a:spcPct val="150000"/>
                        </a:lnSpc>
                        <a:spcBef>
                          <a:spcPts val="1200"/>
                        </a:spcBef>
                        <a:spcAft>
                          <a:spcPts val="1200"/>
                        </a:spcAft>
                      </a:pPr>
                      <a:r>
                        <a:rPr lang="en-US" sz="1500" b="1" dirty="0" err="1">
                          <a:latin typeface="Times New Roman"/>
                          <a:ea typeface="Calibri"/>
                          <a:cs typeface="Times New Roman"/>
                        </a:rPr>
                        <a:t>Kokio</a:t>
                      </a:r>
                      <a:r>
                        <a:rPr lang="lt-LT" sz="1500" b="1" baseline="0" dirty="0">
                          <a:latin typeface="Times New Roman"/>
                          <a:ea typeface="Calibri"/>
                          <a:cs typeface="Times New Roman"/>
                        </a:rPr>
                        <a:t> </a:t>
                      </a:r>
                      <a:r>
                        <a:rPr lang="en-US" sz="1500" b="1" dirty="0" err="1">
                          <a:latin typeface="Times New Roman"/>
                          <a:ea typeface="Calibri"/>
                          <a:cs typeface="Times New Roman"/>
                        </a:rPr>
                        <a:t>amžiaus</a:t>
                      </a:r>
                      <a:r>
                        <a:rPr lang="lt-LT" sz="1500" b="1" baseline="0" dirty="0">
                          <a:latin typeface="Times New Roman"/>
                          <a:ea typeface="Calibri"/>
                          <a:cs typeface="Times New Roman"/>
                        </a:rPr>
                        <a:t> </a:t>
                      </a:r>
                      <a:r>
                        <a:rPr lang="en-US" sz="1500" b="1" dirty="0" err="1">
                          <a:latin typeface="Times New Roman"/>
                          <a:ea typeface="Calibri"/>
                          <a:cs typeface="Times New Roman"/>
                        </a:rPr>
                        <a:t>vaikams</a:t>
                      </a:r>
                      <a:r>
                        <a:rPr lang="lt-LT" sz="1500" b="1" baseline="0" dirty="0">
                          <a:latin typeface="Times New Roman"/>
                          <a:ea typeface="Calibri"/>
                          <a:cs typeface="Times New Roman"/>
                        </a:rPr>
                        <a:t> </a:t>
                      </a:r>
                      <a:r>
                        <a:rPr lang="en-US" sz="1500" b="1" dirty="0" err="1">
                          <a:latin typeface="Times New Roman"/>
                          <a:ea typeface="Calibri"/>
                          <a:cs typeface="Times New Roman"/>
                        </a:rPr>
                        <a:t>skirtas</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err="1">
                          <a:latin typeface="Times New Roman"/>
                          <a:ea typeface="Calibri"/>
                          <a:cs typeface="Times New Roman"/>
                        </a:rPr>
                        <a:t>Nuo</a:t>
                      </a:r>
                      <a:r>
                        <a:rPr lang="en-US" sz="1500" dirty="0">
                          <a:latin typeface="Times New Roman"/>
                          <a:ea typeface="Calibri"/>
                          <a:cs typeface="Times New Roman"/>
                        </a:rPr>
                        <a:t> 2 </a:t>
                      </a:r>
                      <a:r>
                        <a:rPr lang="en-US" sz="1500" dirty="0" err="1">
                          <a:latin typeface="Times New Roman"/>
                          <a:ea typeface="Calibri"/>
                          <a:cs typeface="Times New Roman"/>
                        </a:rPr>
                        <a:t>iki</a:t>
                      </a:r>
                      <a:r>
                        <a:rPr lang="en-US" sz="1500" dirty="0">
                          <a:latin typeface="Times New Roman"/>
                          <a:ea typeface="Calibri"/>
                          <a:cs typeface="Times New Roman"/>
                        </a:rPr>
                        <a:t> 3 met</a:t>
                      </a:r>
                      <a:r>
                        <a:rPr lang="lt-LT" sz="1500" dirty="0">
                          <a:latin typeface="Times New Roman"/>
                          <a:ea typeface="Calibri"/>
                          <a:cs typeface="Times New Roman"/>
                        </a:rPr>
                        <a:t>ų</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2208">
                <a:tc>
                  <a:txBody>
                    <a:bodyPr/>
                    <a:lstStyle/>
                    <a:p>
                      <a:pPr>
                        <a:lnSpc>
                          <a:spcPct val="150000"/>
                        </a:lnSpc>
                        <a:spcBef>
                          <a:spcPts val="1200"/>
                        </a:spcBef>
                        <a:spcAft>
                          <a:spcPts val="1200"/>
                        </a:spcAft>
                      </a:pPr>
                      <a:r>
                        <a:rPr lang="en-US" sz="1500" b="1" dirty="0" err="1">
                          <a:latin typeface="Times New Roman"/>
                          <a:ea typeface="Calibri"/>
                          <a:cs typeface="Times New Roman"/>
                        </a:rPr>
                        <a:t>Priemonės</a:t>
                      </a:r>
                      <a:r>
                        <a:rPr lang="en-US" sz="1500" b="1" dirty="0">
                          <a:latin typeface="Times New Roman"/>
                          <a:ea typeface="Calibri"/>
                          <a:cs typeface="Times New Roman"/>
                        </a:rPr>
                        <a:t> </a:t>
                      </a:r>
                      <a:r>
                        <a:rPr lang="en-US" sz="1500" b="1" dirty="0" err="1">
                          <a:latin typeface="Times New Roman"/>
                          <a:ea typeface="Calibri"/>
                          <a:cs typeface="Times New Roman"/>
                        </a:rPr>
                        <a:t>ir</a:t>
                      </a:r>
                      <a:r>
                        <a:rPr lang="en-US" sz="1500" b="1" dirty="0">
                          <a:latin typeface="Times New Roman"/>
                          <a:ea typeface="Calibri"/>
                          <a:cs typeface="Times New Roman"/>
                        </a:rPr>
                        <a:t> </a:t>
                      </a:r>
                      <a:r>
                        <a:rPr lang="en-US" sz="1500" b="1" dirty="0" err="1">
                          <a:latin typeface="Times New Roman"/>
                          <a:ea typeface="Calibri"/>
                          <a:cs typeface="Times New Roman"/>
                        </a:rPr>
                        <a:t>medžiagos</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err="1">
                          <a:latin typeface="Times New Roman"/>
                          <a:ea typeface="Calibri"/>
                          <a:cs typeface="Times New Roman"/>
                        </a:rPr>
                        <a:t>Popierinis</a:t>
                      </a:r>
                      <a:r>
                        <a:rPr lang="lt-LT" sz="1500" baseline="0" dirty="0">
                          <a:latin typeface="Times New Roman"/>
                          <a:ea typeface="Calibri"/>
                          <a:cs typeface="Times New Roman"/>
                        </a:rPr>
                        <a:t> </a:t>
                      </a:r>
                      <a:r>
                        <a:rPr lang="en-US" sz="1500" dirty="0" err="1">
                          <a:latin typeface="Times New Roman"/>
                          <a:ea typeface="Calibri"/>
                          <a:cs typeface="Times New Roman"/>
                        </a:rPr>
                        <a:t>rankšluostis</a:t>
                      </a:r>
                      <a:r>
                        <a:rPr lang="en-US" sz="1500" dirty="0">
                          <a:latin typeface="Times New Roman"/>
                          <a:ea typeface="Calibri"/>
                          <a:cs typeface="Times New Roman"/>
                        </a:rPr>
                        <a:t>, </a:t>
                      </a:r>
                      <a:r>
                        <a:rPr lang="en-US" sz="1500" dirty="0" err="1">
                          <a:latin typeface="Times New Roman"/>
                          <a:ea typeface="Calibri"/>
                          <a:cs typeface="Times New Roman"/>
                        </a:rPr>
                        <a:t>stiklinė</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pieštukas</a:t>
                      </a:r>
                      <a:r>
                        <a:rPr lang="en-US" sz="1500" dirty="0">
                          <a:latin typeface="Times New Roman"/>
                          <a:ea typeface="Calibri"/>
                          <a:cs typeface="Times New Roman"/>
                        </a:rPr>
                        <a:t>, </a:t>
                      </a:r>
                      <a:r>
                        <a:rPr lang="en-US" sz="1500" dirty="0" err="1">
                          <a:latin typeface="Times New Roman"/>
                          <a:ea typeface="Calibri"/>
                          <a:cs typeface="Times New Roman"/>
                        </a:rPr>
                        <a:t>flomasteriai</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00132">
                <a:tc>
                  <a:txBody>
                    <a:bodyPr/>
                    <a:lstStyle/>
                    <a:p>
                      <a:pPr>
                        <a:lnSpc>
                          <a:spcPct val="150000"/>
                        </a:lnSpc>
                        <a:spcBef>
                          <a:spcPts val="1200"/>
                        </a:spcBef>
                        <a:spcAft>
                          <a:spcPts val="1200"/>
                        </a:spcAft>
                      </a:pPr>
                      <a:r>
                        <a:rPr lang="en-US" sz="1500" b="1" dirty="0" err="1">
                          <a:latin typeface="Times New Roman"/>
                          <a:ea typeface="Calibri"/>
                          <a:cs typeface="Times New Roman"/>
                        </a:rPr>
                        <a:t>Trumpas</a:t>
                      </a:r>
                      <a:r>
                        <a:rPr lang="lt-LT" sz="1500" b="1" baseline="0" dirty="0">
                          <a:latin typeface="Times New Roman"/>
                          <a:ea typeface="Calibri"/>
                          <a:cs typeface="Times New Roman"/>
                        </a:rPr>
                        <a:t> </a:t>
                      </a:r>
                      <a:r>
                        <a:rPr lang="en-US" sz="1500" b="1" dirty="0" err="1">
                          <a:latin typeface="Times New Roman"/>
                          <a:ea typeface="Calibri"/>
                          <a:cs typeface="Times New Roman"/>
                        </a:rPr>
                        <a:t>eksperimento</a:t>
                      </a:r>
                      <a:r>
                        <a:rPr lang="en-US" sz="1500" b="1" dirty="0">
                          <a:latin typeface="Times New Roman"/>
                          <a:ea typeface="Calibri"/>
                          <a:cs typeface="Times New Roman"/>
                        </a:rPr>
                        <a:t> </a:t>
                      </a:r>
                      <a:r>
                        <a:rPr lang="en-US" sz="1500" b="1" dirty="0" err="1">
                          <a:latin typeface="Times New Roman"/>
                          <a:ea typeface="Calibri"/>
                          <a:cs typeface="Times New Roman"/>
                        </a:rPr>
                        <a:t>aprašymas</a:t>
                      </a:r>
                      <a:endParaRPr lang="en-US" sz="1500" b="1"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piešia</a:t>
                      </a:r>
                      <a:r>
                        <a:rPr lang="en-US" sz="1500" dirty="0">
                          <a:latin typeface="Times New Roman"/>
                          <a:ea typeface="Calibri"/>
                          <a:cs typeface="Times New Roman"/>
                        </a:rPr>
                        <a:t> </a:t>
                      </a:r>
                      <a:r>
                        <a:rPr lang="en-US" sz="1500" dirty="0" err="1">
                          <a:latin typeface="Times New Roman"/>
                          <a:ea typeface="Calibri"/>
                          <a:cs typeface="Times New Roman"/>
                        </a:rPr>
                        <a:t>flomasteriu</a:t>
                      </a:r>
                      <a:r>
                        <a:rPr lang="en-US" sz="1500" dirty="0">
                          <a:latin typeface="Times New Roman"/>
                          <a:ea typeface="Calibri"/>
                          <a:cs typeface="Times New Roman"/>
                        </a:rPr>
                        <a:t> ant </a:t>
                      </a:r>
                      <a:r>
                        <a:rPr lang="en-US" sz="1500" dirty="0" err="1">
                          <a:latin typeface="Times New Roman"/>
                          <a:ea typeface="Calibri"/>
                          <a:cs typeface="Times New Roman"/>
                        </a:rPr>
                        <a:t>popierinio</a:t>
                      </a:r>
                      <a:r>
                        <a:rPr lang="en-US" sz="1500" dirty="0">
                          <a:latin typeface="Times New Roman"/>
                          <a:ea typeface="Calibri"/>
                          <a:cs typeface="Times New Roman"/>
                        </a:rPr>
                        <a:t> </a:t>
                      </a:r>
                      <a:r>
                        <a:rPr lang="en-US" sz="1500" dirty="0" err="1">
                          <a:latin typeface="Times New Roman"/>
                          <a:ea typeface="Calibri"/>
                          <a:cs typeface="Times New Roman"/>
                        </a:rPr>
                        <a:t>rankšluosčio</a:t>
                      </a:r>
                      <a:r>
                        <a:rPr lang="en-US" sz="1500" dirty="0">
                          <a:latin typeface="Times New Roman"/>
                          <a:ea typeface="Calibri"/>
                          <a:cs typeface="Times New Roman"/>
                        </a:rPr>
                        <a:t>. </a:t>
                      </a:r>
                      <a:r>
                        <a:rPr lang="en-US" sz="1500" dirty="0" err="1">
                          <a:latin typeface="Times New Roman"/>
                          <a:ea typeface="Calibri"/>
                          <a:cs typeface="Times New Roman"/>
                        </a:rPr>
                        <a:t>Pasižiūri</a:t>
                      </a:r>
                      <a:r>
                        <a:rPr lang="en-US" sz="1500" dirty="0">
                          <a:latin typeface="Times New Roman"/>
                          <a:ea typeface="Calibri"/>
                          <a:cs typeface="Times New Roman"/>
                        </a:rPr>
                        <a:t> į </a:t>
                      </a:r>
                      <a:r>
                        <a:rPr lang="en-US" sz="1500" dirty="0" err="1">
                          <a:latin typeface="Times New Roman"/>
                          <a:ea typeface="Calibri"/>
                          <a:cs typeface="Times New Roman"/>
                        </a:rPr>
                        <a:t>savo</a:t>
                      </a:r>
                      <a:r>
                        <a:rPr lang="en-US" sz="1500" dirty="0">
                          <a:latin typeface="Times New Roman"/>
                          <a:ea typeface="Calibri"/>
                          <a:cs typeface="Times New Roman"/>
                        </a:rPr>
                        <a:t> </a:t>
                      </a:r>
                      <a:r>
                        <a:rPr lang="en-US" sz="1500" dirty="0" err="1">
                          <a:latin typeface="Times New Roman"/>
                          <a:ea typeface="Calibri"/>
                          <a:cs typeface="Times New Roman"/>
                        </a:rPr>
                        <a:t>kūrybos</a:t>
                      </a:r>
                      <a:r>
                        <a:rPr lang="en-US" sz="1500" dirty="0">
                          <a:latin typeface="Times New Roman"/>
                          <a:ea typeface="Calibri"/>
                          <a:cs typeface="Times New Roman"/>
                        </a:rPr>
                        <a:t> </a:t>
                      </a:r>
                      <a:r>
                        <a:rPr lang="en-US" sz="1500" dirty="0" err="1">
                          <a:latin typeface="Times New Roman"/>
                          <a:ea typeface="Calibri"/>
                          <a:cs typeface="Times New Roman"/>
                        </a:rPr>
                        <a:t>rezultatą</a:t>
                      </a:r>
                      <a:r>
                        <a:rPr lang="en-US" sz="1500" dirty="0">
                          <a:latin typeface="Times New Roman"/>
                          <a:ea typeface="Calibri"/>
                          <a:cs typeface="Times New Roman"/>
                        </a:rPr>
                        <a:t>. Po to </a:t>
                      </a:r>
                      <a:r>
                        <a:rPr lang="en-US" sz="1500" dirty="0" err="1">
                          <a:latin typeface="Times New Roman"/>
                          <a:ea typeface="Calibri"/>
                          <a:cs typeface="Times New Roman"/>
                        </a:rPr>
                        <a:t>įmerkia</a:t>
                      </a:r>
                      <a:r>
                        <a:rPr lang="en-US" sz="1500" dirty="0">
                          <a:latin typeface="Times New Roman"/>
                          <a:ea typeface="Calibri"/>
                          <a:cs typeface="Times New Roman"/>
                        </a:rPr>
                        <a:t> </a:t>
                      </a:r>
                      <a:r>
                        <a:rPr lang="en-US" sz="1500" dirty="0" err="1">
                          <a:latin typeface="Times New Roman"/>
                          <a:ea typeface="Calibri"/>
                          <a:cs typeface="Times New Roman"/>
                        </a:rPr>
                        <a:t>apipaišytą</a:t>
                      </a:r>
                      <a:r>
                        <a:rPr lang="en-US" sz="1500" dirty="0">
                          <a:latin typeface="Times New Roman"/>
                          <a:ea typeface="Calibri"/>
                          <a:cs typeface="Times New Roman"/>
                        </a:rPr>
                        <a:t> </a:t>
                      </a:r>
                      <a:r>
                        <a:rPr lang="en-US" sz="1500" dirty="0" err="1">
                          <a:latin typeface="Times New Roman"/>
                          <a:ea typeface="Calibri"/>
                          <a:cs typeface="Times New Roman"/>
                        </a:rPr>
                        <a:t>popierių</a:t>
                      </a:r>
                      <a:r>
                        <a:rPr lang="en-US" sz="1500" dirty="0">
                          <a:latin typeface="Times New Roman"/>
                          <a:ea typeface="Calibri"/>
                          <a:cs typeface="Times New Roman"/>
                        </a:rPr>
                        <a:t> į </a:t>
                      </a:r>
                      <a:r>
                        <a:rPr lang="en-US" sz="1500" dirty="0" err="1">
                          <a:latin typeface="Times New Roman"/>
                          <a:ea typeface="Calibri"/>
                          <a:cs typeface="Times New Roman"/>
                        </a:rPr>
                        <a:t>vandenį</a:t>
                      </a:r>
                      <a:r>
                        <a:rPr lang="en-US" sz="1500" dirty="0">
                          <a:latin typeface="Times New Roman"/>
                          <a:ea typeface="Calibri"/>
                          <a:cs typeface="Times New Roman"/>
                        </a:rPr>
                        <a:t> – </a:t>
                      </a:r>
                      <a:r>
                        <a:rPr lang="en-US" sz="1500" dirty="0" err="1">
                          <a:latin typeface="Times New Roman"/>
                          <a:ea typeface="Calibri"/>
                          <a:cs typeface="Times New Roman"/>
                        </a:rPr>
                        <a:t>pastebi</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jų</a:t>
                      </a:r>
                      <a:r>
                        <a:rPr lang="en-US" sz="1500" dirty="0">
                          <a:latin typeface="Times New Roman"/>
                          <a:ea typeface="Calibri"/>
                          <a:cs typeface="Times New Roman"/>
                        </a:rPr>
                        <a:t> </a:t>
                      </a:r>
                      <a:r>
                        <a:rPr lang="en-US" sz="1500" dirty="0" err="1">
                          <a:latin typeface="Times New Roman"/>
                          <a:ea typeface="Calibri"/>
                          <a:cs typeface="Times New Roman"/>
                        </a:rPr>
                        <a:t>piešinys</a:t>
                      </a:r>
                      <a:r>
                        <a:rPr lang="en-US" sz="1500" dirty="0">
                          <a:latin typeface="Times New Roman"/>
                          <a:ea typeface="Calibri"/>
                          <a:cs typeface="Times New Roman"/>
                        </a:rPr>
                        <a:t>, </a:t>
                      </a:r>
                      <a:r>
                        <a:rPr lang="en-US" sz="1500" dirty="0" err="1">
                          <a:latin typeface="Times New Roman"/>
                          <a:ea typeface="Calibri"/>
                          <a:cs typeface="Times New Roman"/>
                        </a:rPr>
                        <a:t>pieštas</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flomasteriu</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išsilieja</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95036">
                <a:tc>
                  <a:txBody>
                    <a:bodyPr/>
                    <a:lstStyle/>
                    <a:p>
                      <a:pPr>
                        <a:lnSpc>
                          <a:spcPct val="150000"/>
                        </a:lnSpc>
                        <a:spcBef>
                          <a:spcPts val="1200"/>
                        </a:spcBef>
                        <a:spcAft>
                          <a:spcPts val="1200"/>
                        </a:spcAft>
                      </a:pPr>
                      <a:r>
                        <a:rPr lang="en-US" sz="1500" b="1" dirty="0" err="1">
                          <a:latin typeface="Times New Roman"/>
                          <a:ea typeface="Calibri"/>
                          <a:cs typeface="Times New Roman"/>
                        </a:rPr>
                        <a:t>Rezultatas</a:t>
                      </a:r>
                      <a:r>
                        <a:rPr lang="en-US" sz="1500" b="1" dirty="0">
                          <a:latin typeface="Times New Roman"/>
                          <a:ea typeface="Calibri"/>
                          <a:cs typeface="Times New Roman"/>
                        </a:rPr>
                        <a:t> (</a:t>
                      </a:r>
                      <a:r>
                        <a:rPr lang="en-US" sz="1500" b="1" dirty="0" err="1">
                          <a:latin typeface="Times New Roman"/>
                          <a:ea typeface="Calibri"/>
                          <a:cs typeface="Times New Roman"/>
                        </a:rPr>
                        <a:t>nauda</a:t>
                      </a:r>
                      <a:r>
                        <a:rPr lang="en-US" sz="1500" b="1" dirty="0">
                          <a:latin typeface="Times New Roman"/>
                          <a:ea typeface="Calibri"/>
                          <a:cs typeface="Times New Roman"/>
                        </a:rPr>
                        <a:t> </a:t>
                      </a:r>
                      <a:r>
                        <a:rPr lang="en-US" sz="1500" b="1" dirty="0" err="1">
                          <a:latin typeface="Times New Roman"/>
                          <a:ea typeface="Calibri"/>
                          <a:cs typeface="Times New Roman"/>
                        </a:rPr>
                        <a:t>vaikams</a:t>
                      </a:r>
                      <a:r>
                        <a:rPr lang="en-US" sz="1500" b="1" dirty="0">
                          <a:latin typeface="Times New Roman"/>
                          <a:ea typeface="Calibri"/>
                          <a:cs typeface="Times New Roman"/>
                        </a:rPr>
                        <a:t>)</a:t>
                      </a:r>
                      <a:endParaRPr lang="en-US" sz="1500" b="1"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puikiai</a:t>
                      </a:r>
                      <a:r>
                        <a:rPr lang="en-US" sz="1500" dirty="0">
                          <a:latin typeface="Times New Roman"/>
                          <a:ea typeface="Calibri"/>
                          <a:cs typeface="Times New Roman"/>
                        </a:rPr>
                        <a:t> </a:t>
                      </a:r>
                      <a:r>
                        <a:rPr lang="en-US" sz="1500" dirty="0" err="1">
                          <a:latin typeface="Times New Roman"/>
                          <a:ea typeface="Calibri"/>
                          <a:cs typeface="Times New Roman"/>
                        </a:rPr>
                        <a:t>praleido</a:t>
                      </a:r>
                      <a:r>
                        <a:rPr lang="en-US" sz="1500" dirty="0">
                          <a:latin typeface="Times New Roman"/>
                          <a:ea typeface="Calibri"/>
                          <a:cs typeface="Times New Roman"/>
                        </a:rPr>
                        <a:t> </a:t>
                      </a:r>
                      <a:r>
                        <a:rPr lang="en-US" sz="1500" dirty="0" err="1">
                          <a:latin typeface="Times New Roman"/>
                          <a:ea typeface="Calibri"/>
                          <a:cs typeface="Times New Roman"/>
                        </a:rPr>
                        <a:t>laiką</a:t>
                      </a:r>
                      <a:r>
                        <a:rPr lang="en-US" sz="1500" dirty="0">
                          <a:latin typeface="Times New Roman"/>
                          <a:ea typeface="Calibri"/>
                          <a:cs typeface="Times New Roman"/>
                        </a:rPr>
                        <a:t>, </a:t>
                      </a:r>
                      <a:r>
                        <a:rPr lang="en-US" sz="1500" dirty="0" err="1">
                          <a:latin typeface="Times New Roman"/>
                          <a:ea typeface="Calibri"/>
                          <a:cs typeface="Times New Roman"/>
                        </a:rPr>
                        <a:t>pratinosi</a:t>
                      </a:r>
                      <a:r>
                        <a:rPr lang="en-US" sz="1500" dirty="0">
                          <a:latin typeface="Times New Roman"/>
                          <a:ea typeface="Calibri"/>
                          <a:cs typeface="Times New Roman"/>
                        </a:rPr>
                        <a:t> </a:t>
                      </a:r>
                      <a:r>
                        <a:rPr lang="en-US" sz="1500" dirty="0" err="1">
                          <a:latin typeface="Times New Roman"/>
                          <a:ea typeface="Calibri"/>
                          <a:cs typeface="Times New Roman"/>
                        </a:rPr>
                        <a:t>stebėti</a:t>
                      </a:r>
                      <a:r>
                        <a:rPr lang="en-US" sz="1500" dirty="0">
                          <a:latin typeface="Times New Roman"/>
                          <a:ea typeface="Calibri"/>
                          <a:cs typeface="Times New Roman"/>
                        </a:rPr>
                        <a:t>, </a:t>
                      </a:r>
                      <a:r>
                        <a:rPr lang="en-US" sz="1500" dirty="0" err="1">
                          <a:latin typeface="Times New Roman"/>
                          <a:ea typeface="Calibri"/>
                          <a:cs typeface="Times New Roman"/>
                        </a:rPr>
                        <a:t>džiūgavo</a:t>
                      </a:r>
                      <a:r>
                        <a:rPr lang="en-US" sz="1500" dirty="0">
                          <a:latin typeface="Times New Roman"/>
                          <a:ea typeface="Calibri"/>
                          <a:cs typeface="Times New Roman"/>
                        </a:rPr>
                        <a:t>, </a:t>
                      </a:r>
                      <a:r>
                        <a:rPr lang="en-US" sz="1500" dirty="0" err="1">
                          <a:latin typeface="Times New Roman"/>
                          <a:ea typeface="Calibri"/>
                          <a:cs typeface="Times New Roman"/>
                        </a:rPr>
                        <a:t>praplėtė</a:t>
                      </a:r>
                      <a:r>
                        <a:rPr lang="en-US" sz="1500" dirty="0">
                          <a:latin typeface="Times New Roman"/>
                          <a:ea typeface="Calibri"/>
                          <a:cs typeface="Times New Roman"/>
                        </a:rPr>
                        <a:t> </a:t>
                      </a:r>
                      <a:r>
                        <a:rPr lang="en-US" sz="1500" dirty="0" err="1">
                          <a:latin typeface="Times New Roman"/>
                          <a:ea typeface="Calibri"/>
                          <a:cs typeface="Times New Roman"/>
                        </a:rPr>
                        <a:t>savo</a:t>
                      </a:r>
                      <a:r>
                        <a:rPr lang="en-US" sz="1500" dirty="0">
                          <a:latin typeface="Times New Roman"/>
                          <a:ea typeface="Calibri"/>
                          <a:cs typeface="Times New Roman"/>
                        </a:rPr>
                        <a:t> </a:t>
                      </a:r>
                      <a:r>
                        <a:rPr lang="en-US" sz="1500" dirty="0" err="1">
                          <a:latin typeface="Times New Roman"/>
                          <a:ea typeface="Calibri"/>
                          <a:cs typeface="Times New Roman"/>
                        </a:rPr>
                        <a:t>žinias</a:t>
                      </a:r>
                      <a:r>
                        <a:rPr lang="en-US" sz="1500" dirty="0">
                          <a:latin typeface="Times New Roman"/>
                          <a:ea typeface="Calibri"/>
                          <a:cs typeface="Times New Roman"/>
                        </a:rPr>
                        <a:t> </a:t>
                      </a:r>
                      <a:r>
                        <a:rPr lang="en-US" sz="1500" dirty="0" err="1">
                          <a:latin typeface="Times New Roman"/>
                          <a:ea typeface="Calibri"/>
                          <a:cs typeface="Times New Roman"/>
                        </a:rPr>
                        <a:t>apie</a:t>
                      </a:r>
                      <a:r>
                        <a:rPr lang="en-US" sz="1500" dirty="0">
                          <a:latin typeface="Times New Roman"/>
                          <a:ea typeface="Calibri"/>
                          <a:cs typeface="Times New Roman"/>
                        </a:rPr>
                        <a:t> </a:t>
                      </a:r>
                      <a:r>
                        <a:rPr lang="en-US" sz="1500" dirty="0" err="1">
                          <a:latin typeface="Times New Roman"/>
                          <a:ea typeface="Calibri"/>
                          <a:cs typeface="Times New Roman"/>
                        </a:rPr>
                        <a:t>juos</a:t>
                      </a:r>
                      <a:r>
                        <a:rPr lang="en-US" sz="1500" dirty="0">
                          <a:latin typeface="Times New Roman"/>
                          <a:ea typeface="Calibri"/>
                          <a:cs typeface="Times New Roman"/>
                        </a:rPr>
                        <a:t> </a:t>
                      </a:r>
                      <a:r>
                        <a:rPr lang="en-US" sz="1500" dirty="0" err="1">
                          <a:latin typeface="Times New Roman"/>
                          <a:ea typeface="Calibri"/>
                          <a:cs typeface="Times New Roman"/>
                        </a:rPr>
                        <a:t>supantį</a:t>
                      </a:r>
                      <a:r>
                        <a:rPr lang="en-US" sz="1500" dirty="0">
                          <a:latin typeface="Times New Roman"/>
                          <a:ea typeface="Calibri"/>
                          <a:cs typeface="Times New Roman"/>
                        </a:rPr>
                        <a:t> </a:t>
                      </a:r>
                      <a:r>
                        <a:rPr lang="en-US" sz="1500" dirty="0" err="1">
                          <a:latin typeface="Times New Roman"/>
                          <a:ea typeface="Calibri"/>
                          <a:cs typeface="Times New Roman"/>
                        </a:rPr>
                        <a:t>pasaulį</a:t>
                      </a:r>
                      <a:r>
                        <a:rPr lang="en-US" sz="1500" dirty="0">
                          <a:latin typeface="Times New Roman"/>
                          <a:ea typeface="Calibri"/>
                          <a:cs typeface="Times New Roman"/>
                        </a:rPr>
                        <a:t>.</a:t>
                      </a:r>
                      <a:r>
                        <a:rPr lang="lt-LT" sz="1500" dirty="0">
                          <a:latin typeface="Times New Roman"/>
                          <a:ea typeface="Calibri"/>
                          <a:cs typeface="Times New Roman"/>
                        </a:rPr>
                        <a:t> </a:t>
                      </a:r>
                      <a:endParaRPr lang="en-US" sz="1500"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0" y="214290"/>
            <a:ext cx="9144000" cy="742511"/>
          </a:xfrm>
          <a:prstGeom prst="rect">
            <a:avLst/>
          </a:prstGeom>
        </p:spPr>
        <p:txBody>
          <a:bodyPr wrap="square">
            <a:spAutoFit/>
          </a:bodyPr>
          <a:lstStyle/>
          <a:p>
            <a:pPr lvl="0" algn="ctr" fontAlgn="base">
              <a:lnSpc>
                <a:spcPct val="150000"/>
              </a:lnSpc>
              <a:spcBef>
                <a:spcPct val="0"/>
              </a:spcBef>
              <a:spcAft>
                <a:spcPct val="0"/>
              </a:spcAft>
            </a:pPr>
            <a:r>
              <a:rPr lang="en-US" sz="3200" b="1" dirty="0">
                <a:latin typeface="Times New Roman" pitchFamily="18" charset="0"/>
                <a:ea typeface="Times New Roman" pitchFamily="18" charset="0"/>
                <a:cs typeface="Times New Roman" pitchFamily="18" charset="0"/>
              </a:rPr>
              <a:t>,,D</a:t>
            </a:r>
            <a:r>
              <a:rPr lang="lt-LT" sz="3200" b="1" dirty="0">
                <a:latin typeface="Times New Roman" pitchFamily="18" charset="0"/>
                <a:ea typeface="Times New Roman" pitchFamily="18" charset="0"/>
                <a:cs typeface="Times New Roman" pitchFamily="18" charset="0"/>
              </a:rPr>
              <a:t>IFUZIJA  POPIERIUJE</a:t>
            </a:r>
            <a:r>
              <a:rPr lang="en-US" sz="3200" b="1" dirty="0">
                <a:latin typeface="Times New Roman" pitchFamily="18" charset="0"/>
                <a:ea typeface="Times New Roman" pitchFamily="18" charset="0"/>
                <a:cs typeface="Times New Roman" pitchFamily="18" charset="0"/>
              </a:rPr>
              <a:t>”</a:t>
            </a:r>
            <a:endParaRPr lang="en-US" sz="3600" b="1" dirty="0">
              <a:latin typeface="Times New Roman" pitchFamily="18" charset="0"/>
              <a:ea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428604"/>
            <a:ext cx="8258204" cy="5697559"/>
          </a:xfrm>
        </p:spPr>
        <p:txBody>
          <a:bodyPr/>
          <a:lstStyle/>
          <a:p>
            <a:pPr>
              <a:buNone/>
            </a:pPr>
            <a:endParaRPr lang="ru-RU" dirty="0"/>
          </a:p>
          <a:p>
            <a:endParaRPr lang="ru-RU" dirty="0"/>
          </a:p>
          <a:p>
            <a:pPr>
              <a:buNone/>
            </a:pPr>
            <a:endParaRPr lang="ru-RU" dirty="0"/>
          </a:p>
          <a:p>
            <a:endParaRPr lang="ru-RU" dirty="0"/>
          </a:p>
        </p:txBody>
      </p:sp>
      <p:pic>
        <p:nvPicPr>
          <p:cNvPr id="8" name="Рисунок 7" descr="4.jpg"/>
          <p:cNvPicPr>
            <a:picLocks noChangeAspect="1"/>
          </p:cNvPicPr>
          <p:nvPr/>
        </p:nvPicPr>
        <p:blipFill>
          <a:blip r:embed="rId2" cstate="print">
            <a:lum bright="-10000"/>
          </a:blip>
          <a:stretch>
            <a:fillRect/>
          </a:stretch>
        </p:blipFill>
        <p:spPr>
          <a:xfrm>
            <a:off x="426366" y="1857364"/>
            <a:ext cx="2421831" cy="3227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descr="5.jpg"/>
          <p:cNvPicPr>
            <a:picLocks noChangeAspect="1"/>
          </p:cNvPicPr>
          <p:nvPr/>
        </p:nvPicPr>
        <p:blipFill>
          <a:blip r:embed="rId3" cstate="print">
            <a:lum bright="-10000"/>
          </a:blip>
          <a:stretch>
            <a:fillRect/>
          </a:stretch>
        </p:blipFill>
        <p:spPr>
          <a:xfrm>
            <a:off x="3491880" y="2924944"/>
            <a:ext cx="2331410" cy="3107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descr="6.jpg"/>
          <p:cNvPicPr>
            <a:picLocks noChangeAspect="1"/>
          </p:cNvPicPr>
          <p:nvPr/>
        </p:nvPicPr>
        <p:blipFill>
          <a:blip r:embed="rId4" cstate="print"/>
          <a:stretch>
            <a:fillRect/>
          </a:stretch>
        </p:blipFill>
        <p:spPr>
          <a:xfrm>
            <a:off x="6281805" y="1340768"/>
            <a:ext cx="2485267"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198" y="5072074"/>
            <a:ext cx="1297429" cy="1104762"/>
          </a:xfrm>
          <a:prstGeom prst="rect">
            <a:avLst/>
          </a:prstGeom>
          <a:noFill/>
        </p:spPr>
      </p:pic>
      <p:sp>
        <p:nvSpPr>
          <p:cNvPr id="26625" name="Rectangle 1"/>
          <p:cNvSpPr>
            <a:spLocks noChangeArrowheads="1"/>
          </p:cNvSpPr>
          <p:nvPr/>
        </p:nvSpPr>
        <p:spPr bwMode="auto">
          <a:xfrm>
            <a:off x="0" y="357166"/>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600" b="1" dirty="0">
                <a:latin typeface="Times New Roman" pitchFamily="18" charset="0"/>
                <a:ea typeface="Times New Roman" pitchFamily="18" charset="0"/>
                <a:cs typeface="Times New Roman" pitchFamily="18" charset="0"/>
              </a:rPr>
              <a:t>,,D</a:t>
            </a:r>
            <a:r>
              <a:rPr lang="lt-LT" sz="3600" b="1" dirty="0">
                <a:latin typeface="Times New Roman" pitchFamily="18" charset="0"/>
                <a:ea typeface="Times New Roman" pitchFamily="18" charset="0"/>
                <a:cs typeface="Times New Roman" pitchFamily="18" charset="0"/>
              </a:rPr>
              <a:t>IFUZIJA  POPIERIUJE</a:t>
            </a:r>
            <a:r>
              <a:rPr lang="en-US" sz="3600" b="1" dirty="0">
                <a:latin typeface="Times New Roman" pitchFamily="18" charset="0"/>
                <a:ea typeface="Times New Roman" pitchFamily="18" charset="0"/>
                <a:cs typeface="Times New Roman" pitchFamily="18" charset="0"/>
              </a:rPr>
              <a:t>”</a:t>
            </a:r>
            <a:endParaRPr lang="en-US" sz="4000" b="1" dirty="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357166"/>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lt-LT"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KĘSTA</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a:t>
            </a:r>
            <a:r>
              <a:rPr kumimoji="0" lang="lt-LT"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NESKĘSTA</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14282" y="1428736"/>
          <a:ext cx="8643998" cy="3727985"/>
        </p:xfrm>
        <a:graphic>
          <a:graphicData uri="http://schemas.openxmlformats.org/drawingml/2006/table">
            <a:tbl>
              <a:tblPr/>
              <a:tblGrid>
                <a:gridCol w="2737266">
                  <a:extLst>
                    <a:ext uri="{9D8B030D-6E8A-4147-A177-3AD203B41FA5}">
                      <a16:colId xmlns:a16="http://schemas.microsoft.com/office/drawing/2014/main" xmlns="" val="20000"/>
                    </a:ext>
                  </a:extLst>
                </a:gridCol>
                <a:gridCol w="5906732">
                  <a:extLst>
                    <a:ext uri="{9D8B030D-6E8A-4147-A177-3AD203B41FA5}">
                      <a16:colId xmlns:a16="http://schemas.microsoft.com/office/drawing/2014/main" xmlns="" val="20001"/>
                    </a:ext>
                  </a:extLst>
                </a:gridCol>
              </a:tblGrid>
              <a:tr h="491624">
                <a:tc>
                  <a:txBody>
                    <a:bodyPr/>
                    <a:lstStyle/>
                    <a:p>
                      <a:pPr algn="just">
                        <a:lnSpc>
                          <a:spcPct val="15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err="1">
                          <a:latin typeface="Times New Roman"/>
                          <a:ea typeface="Calibri"/>
                          <a:cs typeface="Times New Roman"/>
                        </a:rPr>
                        <a:t>Alicija</a:t>
                      </a:r>
                      <a:r>
                        <a:rPr lang="en-US" sz="1500" b="0" dirty="0">
                          <a:latin typeface="Times New Roman"/>
                          <a:ea typeface="Calibri"/>
                          <a:cs typeface="Times New Roman"/>
                        </a:rPr>
                        <a:t> </a:t>
                      </a:r>
                      <a:r>
                        <a:rPr lang="en-US" sz="1500" b="0" dirty="0" err="1">
                          <a:latin typeface="Times New Roman"/>
                          <a:ea typeface="Calibri"/>
                          <a:cs typeface="Times New Roman"/>
                        </a:rPr>
                        <a:t>Ivanova</a:t>
                      </a:r>
                      <a:endParaRPr lang="en-US" sz="1500" b="0"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02312">
                <a:tc>
                  <a:txBody>
                    <a:bodyPr/>
                    <a:lstStyle/>
                    <a:p>
                      <a:pPr algn="just">
                        <a:lnSpc>
                          <a:spcPct val="150000"/>
                        </a:lnSpc>
                        <a:spcBef>
                          <a:spcPts val="1200"/>
                        </a:spcBef>
                        <a:spcAft>
                          <a:spcPts val="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a:latin typeface="Times New Roman"/>
                          <a:ea typeface="Calibri"/>
                          <a:cs typeface="Times New Roman"/>
                        </a:rPr>
                        <a:t>,,</a:t>
                      </a:r>
                      <a:r>
                        <a:rPr lang="en-US" sz="1500" b="0" dirty="0" err="1">
                          <a:latin typeface="Times New Roman"/>
                          <a:ea typeface="Calibri"/>
                          <a:cs typeface="Times New Roman"/>
                        </a:rPr>
                        <a:t>Saulėgrąža</a:t>
                      </a:r>
                      <a:r>
                        <a:rPr lang="en-US" sz="1500" b="0" dirty="0">
                          <a:latin typeface="Times New Roman"/>
                          <a:ea typeface="Calibri"/>
                          <a:cs typeface="Times New Roman"/>
                        </a:rPr>
                        <a:t>”</a:t>
                      </a:r>
                      <a:endParaRPr lang="en-US" sz="1500" b="0"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2312">
                <a:tc>
                  <a:txBody>
                    <a:bodyPr/>
                    <a:lstStyle/>
                    <a:p>
                      <a:pPr algn="just">
                        <a:lnSpc>
                          <a:spcPct val="15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err="1">
                          <a:latin typeface="Times New Roman"/>
                          <a:ea typeface="Calibri"/>
                          <a:cs typeface="Times New Roman"/>
                        </a:rPr>
                        <a:t>Pažintinio</a:t>
                      </a:r>
                      <a:r>
                        <a:rPr lang="en-US" sz="1500" b="0" dirty="0">
                          <a:latin typeface="Times New Roman"/>
                          <a:ea typeface="Calibri"/>
                          <a:cs typeface="Times New Roman"/>
                        </a:rPr>
                        <a:t> </a:t>
                      </a:r>
                      <a:r>
                        <a:rPr lang="en-US" sz="1500" b="0" dirty="0" err="1">
                          <a:latin typeface="Times New Roman"/>
                          <a:ea typeface="Calibri"/>
                          <a:cs typeface="Times New Roman"/>
                        </a:rPr>
                        <a:t>aktyvumo</a:t>
                      </a:r>
                      <a:r>
                        <a:rPr lang="en-US" sz="1500" b="0" dirty="0">
                          <a:latin typeface="Times New Roman"/>
                          <a:ea typeface="Calibri"/>
                          <a:cs typeface="Times New Roman"/>
                        </a:rPr>
                        <a:t> </a:t>
                      </a:r>
                      <a:r>
                        <a:rPr lang="en-US" sz="1500" b="0" dirty="0" err="1">
                          <a:latin typeface="Times New Roman"/>
                          <a:ea typeface="Calibri"/>
                          <a:cs typeface="Times New Roman"/>
                        </a:rPr>
                        <a:t>formavimas</a:t>
                      </a:r>
                      <a:r>
                        <a:rPr lang="en-US" sz="1500" b="0" dirty="0">
                          <a:latin typeface="Times New Roman"/>
                          <a:ea typeface="Calibri"/>
                          <a:cs typeface="Times New Roman"/>
                        </a:rPr>
                        <a:t> </a:t>
                      </a:r>
                      <a:r>
                        <a:rPr lang="en-US" sz="1500" b="0" dirty="0" err="1">
                          <a:latin typeface="Times New Roman"/>
                          <a:ea typeface="Calibri"/>
                          <a:cs typeface="Times New Roman"/>
                        </a:rPr>
                        <a:t>stebint</a:t>
                      </a:r>
                      <a:r>
                        <a:rPr lang="en-US" sz="1500" b="0" dirty="0">
                          <a:latin typeface="Times New Roman"/>
                          <a:ea typeface="Calibri"/>
                          <a:cs typeface="Times New Roman"/>
                        </a:rPr>
                        <a:t>, </a:t>
                      </a:r>
                      <a:r>
                        <a:rPr lang="en-US" sz="1500" b="0" dirty="0" err="1">
                          <a:latin typeface="Times New Roman"/>
                          <a:ea typeface="Calibri"/>
                          <a:cs typeface="Times New Roman"/>
                        </a:rPr>
                        <a:t>tyrinėjant</a:t>
                      </a:r>
                      <a:endParaRPr lang="en-US" sz="1500" b="0"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3962">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en-US" sz="1500" b="1" dirty="0">
                        <a:solidFill>
                          <a:srgbClr val="000000"/>
                        </a:solidFill>
                        <a:latin typeface="Times New Roman"/>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a:latin typeface="Times New Roman"/>
                          <a:ea typeface="Calibri"/>
                          <a:cs typeface="Times New Roman"/>
                        </a:rPr>
                        <a:t>2-3 </a:t>
                      </a:r>
                      <a:r>
                        <a:rPr lang="en-US" sz="1500" b="0" dirty="0" err="1">
                          <a:latin typeface="Times New Roman"/>
                          <a:ea typeface="Calibri"/>
                          <a:cs typeface="Times New Roman"/>
                        </a:rPr>
                        <a:t>metų</a:t>
                      </a:r>
                      <a:endParaRPr lang="en-US" sz="1500" b="0"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36736">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Priemonės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ir</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err="1">
                          <a:latin typeface="Times New Roman"/>
                          <a:ea typeface="Calibri"/>
                          <a:cs typeface="Times New Roman"/>
                        </a:rPr>
                        <a:t>Dubuo</a:t>
                      </a:r>
                      <a:r>
                        <a:rPr lang="en-US" sz="1500" b="0" dirty="0">
                          <a:latin typeface="Times New Roman"/>
                          <a:ea typeface="Calibri"/>
                          <a:cs typeface="Times New Roman"/>
                        </a:rPr>
                        <a:t>, </a:t>
                      </a:r>
                      <a:r>
                        <a:rPr lang="en-US" sz="1500" b="0" dirty="0" err="1">
                          <a:latin typeface="Times New Roman"/>
                          <a:ea typeface="Calibri"/>
                          <a:cs typeface="Times New Roman"/>
                        </a:rPr>
                        <a:t>akmenukai</a:t>
                      </a:r>
                      <a:r>
                        <a:rPr lang="en-US" sz="1500" b="0" dirty="0">
                          <a:latin typeface="Times New Roman"/>
                          <a:ea typeface="Calibri"/>
                          <a:cs typeface="Times New Roman"/>
                        </a:rPr>
                        <a:t>, </a:t>
                      </a:r>
                      <a:r>
                        <a:rPr lang="en-US" sz="1500" b="0" dirty="0" err="1">
                          <a:latin typeface="Times New Roman"/>
                          <a:ea typeface="Calibri"/>
                          <a:cs typeface="Times New Roman"/>
                        </a:rPr>
                        <a:t>lapai</a:t>
                      </a:r>
                      <a:endParaRPr lang="en-US" sz="1500" b="0"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9717">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a:latin typeface="Times New Roman"/>
                          <a:ea typeface="Calibri"/>
                          <a:cs typeface="Times New Roman"/>
                        </a:rPr>
                        <a:t>Į </a:t>
                      </a:r>
                      <a:r>
                        <a:rPr lang="en-US" sz="1500" b="0" dirty="0" err="1">
                          <a:latin typeface="Times New Roman"/>
                          <a:ea typeface="Calibri"/>
                          <a:cs typeface="Times New Roman"/>
                        </a:rPr>
                        <a:t>dubenį</a:t>
                      </a:r>
                      <a:r>
                        <a:rPr lang="en-US" sz="1500" b="0" dirty="0">
                          <a:latin typeface="Times New Roman"/>
                          <a:ea typeface="Calibri"/>
                          <a:cs typeface="Times New Roman"/>
                        </a:rPr>
                        <a:t> </a:t>
                      </a:r>
                      <a:r>
                        <a:rPr lang="lt-LT" sz="1500" b="0" dirty="0">
                          <a:latin typeface="Times New Roman"/>
                          <a:ea typeface="Calibri"/>
                          <a:cs typeface="Times New Roman"/>
                        </a:rPr>
                        <a:t> </a:t>
                      </a:r>
                      <a:r>
                        <a:rPr lang="en-US" sz="1500" b="0" dirty="0" err="1">
                          <a:latin typeface="Times New Roman"/>
                          <a:ea typeface="Calibri"/>
                          <a:cs typeface="Times New Roman"/>
                        </a:rPr>
                        <a:t>įpilti</a:t>
                      </a:r>
                      <a:r>
                        <a:rPr lang="en-US" sz="1500" b="0" dirty="0">
                          <a:latin typeface="Times New Roman"/>
                          <a:ea typeface="Calibri"/>
                          <a:cs typeface="Times New Roman"/>
                        </a:rPr>
                        <a:t> </a:t>
                      </a:r>
                      <a:r>
                        <a:rPr lang="en-US" sz="1500" b="0" dirty="0" err="1">
                          <a:latin typeface="Times New Roman"/>
                          <a:ea typeface="Calibri"/>
                          <a:cs typeface="Times New Roman"/>
                        </a:rPr>
                        <a:t>vandens</a:t>
                      </a:r>
                      <a:r>
                        <a:rPr lang="en-US" sz="1500" b="0" dirty="0">
                          <a:latin typeface="Times New Roman"/>
                          <a:ea typeface="Calibri"/>
                          <a:cs typeface="Times New Roman"/>
                        </a:rPr>
                        <a:t>, </a:t>
                      </a:r>
                      <a:r>
                        <a:rPr lang="en-US" sz="1500" b="0" dirty="0" err="1">
                          <a:latin typeface="Times New Roman"/>
                          <a:ea typeface="Calibri"/>
                          <a:cs typeface="Times New Roman"/>
                        </a:rPr>
                        <a:t>sudėti</a:t>
                      </a:r>
                      <a:r>
                        <a:rPr lang="en-US" sz="1500" b="0" dirty="0">
                          <a:latin typeface="Times New Roman"/>
                          <a:ea typeface="Calibri"/>
                          <a:cs typeface="Times New Roman"/>
                        </a:rPr>
                        <a:t> </a:t>
                      </a:r>
                      <a:r>
                        <a:rPr lang="en-US" sz="1500" b="0" dirty="0" err="1">
                          <a:latin typeface="Times New Roman"/>
                          <a:ea typeface="Calibri"/>
                          <a:cs typeface="Times New Roman"/>
                        </a:rPr>
                        <a:t>akmenukus</a:t>
                      </a:r>
                      <a:r>
                        <a:rPr lang="en-US" sz="1500" b="0" dirty="0">
                          <a:latin typeface="Times New Roman"/>
                          <a:ea typeface="Calibri"/>
                          <a:cs typeface="Times New Roman"/>
                        </a:rPr>
                        <a:t> </a:t>
                      </a:r>
                      <a:r>
                        <a:rPr lang="en-US" sz="1500" b="0" dirty="0" err="1">
                          <a:latin typeface="Times New Roman"/>
                          <a:ea typeface="Calibri"/>
                          <a:cs typeface="Times New Roman"/>
                        </a:rPr>
                        <a:t>ir</a:t>
                      </a:r>
                      <a:r>
                        <a:rPr lang="en-US" sz="1500" b="0" dirty="0">
                          <a:latin typeface="Times New Roman"/>
                          <a:ea typeface="Calibri"/>
                          <a:cs typeface="Times New Roman"/>
                        </a:rPr>
                        <a:t> </a:t>
                      </a:r>
                      <a:r>
                        <a:rPr lang="en-US" sz="1500" b="0" dirty="0" err="1">
                          <a:latin typeface="Times New Roman"/>
                          <a:ea typeface="Calibri"/>
                          <a:cs typeface="Times New Roman"/>
                        </a:rPr>
                        <a:t>lapus</a:t>
                      </a:r>
                      <a:r>
                        <a:rPr lang="en-US" sz="1500" b="0" dirty="0">
                          <a:latin typeface="Times New Roman"/>
                          <a:ea typeface="Calibri"/>
                          <a:cs typeface="Times New Roman"/>
                        </a:rPr>
                        <a:t>.</a:t>
                      </a:r>
                      <a:endParaRPr lang="en-US" sz="1500" b="0"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5239">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b="0" dirty="0" err="1">
                          <a:latin typeface="Times New Roman"/>
                          <a:ea typeface="Calibri"/>
                          <a:cs typeface="Times New Roman"/>
                        </a:rPr>
                        <a:t>Vaikas</a:t>
                      </a:r>
                      <a:r>
                        <a:rPr lang="en-US" sz="1500" b="0" dirty="0">
                          <a:latin typeface="Times New Roman"/>
                          <a:ea typeface="Calibri"/>
                          <a:cs typeface="Times New Roman"/>
                        </a:rPr>
                        <a:t> </a:t>
                      </a:r>
                      <a:r>
                        <a:rPr lang="en-US" sz="1500" b="0" dirty="0" err="1">
                          <a:latin typeface="Times New Roman"/>
                          <a:ea typeface="Calibri"/>
                          <a:cs typeface="Times New Roman"/>
                        </a:rPr>
                        <a:t>sužinos</a:t>
                      </a:r>
                      <a:r>
                        <a:rPr lang="lt-LT" sz="1500" b="0" dirty="0">
                          <a:latin typeface="Times New Roman"/>
                          <a:ea typeface="Calibri"/>
                          <a:cs typeface="Times New Roman"/>
                        </a:rPr>
                        <a:t>,</a:t>
                      </a:r>
                      <a:r>
                        <a:rPr lang="en-US" sz="1500" b="0" dirty="0">
                          <a:latin typeface="Times New Roman"/>
                          <a:ea typeface="Calibri"/>
                          <a:cs typeface="Times New Roman"/>
                        </a:rPr>
                        <a:t> </a:t>
                      </a:r>
                      <a:r>
                        <a:rPr lang="en-US" sz="1500" b="0" dirty="0" err="1">
                          <a:latin typeface="Times New Roman"/>
                          <a:ea typeface="Calibri"/>
                          <a:cs typeface="Times New Roman"/>
                        </a:rPr>
                        <a:t>kas</a:t>
                      </a:r>
                      <a:r>
                        <a:rPr lang="en-US" sz="1500" b="0" dirty="0">
                          <a:latin typeface="Times New Roman"/>
                          <a:ea typeface="Calibri"/>
                          <a:cs typeface="Times New Roman"/>
                        </a:rPr>
                        <a:t> </a:t>
                      </a:r>
                      <a:r>
                        <a:rPr lang="en-US" sz="1500" b="0" dirty="0" err="1">
                          <a:latin typeface="Times New Roman"/>
                          <a:ea typeface="Calibri"/>
                          <a:cs typeface="Times New Roman"/>
                        </a:rPr>
                        <a:t>skęsta</a:t>
                      </a:r>
                      <a:r>
                        <a:rPr lang="en-US" sz="1500" b="0" dirty="0">
                          <a:latin typeface="Times New Roman"/>
                          <a:ea typeface="Calibri"/>
                          <a:cs typeface="Times New Roman"/>
                        </a:rPr>
                        <a:t>, o </a:t>
                      </a:r>
                      <a:r>
                        <a:rPr lang="en-US" sz="1500" b="0" dirty="0" err="1">
                          <a:latin typeface="Times New Roman"/>
                          <a:ea typeface="Calibri"/>
                          <a:cs typeface="Times New Roman"/>
                        </a:rPr>
                        <a:t>kas</a:t>
                      </a:r>
                      <a:r>
                        <a:rPr lang="en-US" sz="1500" b="0" dirty="0">
                          <a:latin typeface="Times New Roman"/>
                          <a:ea typeface="Calibri"/>
                          <a:cs typeface="Times New Roman"/>
                        </a:rPr>
                        <a:t> ne.</a:t>
                      </a:r>
                      <a:endParaRPr lang="en-US" sz="1500" b="0"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pPr>
              <a:buNone/>
            </a:pPr>
            <a:endParaRPr lang="ru-RU" dirty="0"/>
          </a:p>
          <a:p>
            <a:endParaRPr lang="ru-RU" dirty="0"/>
          </a:p>
        </p:txBody>
      </p:sp>
      <p:pic>
        <p:nvPicPr>
          <p:cNvPr id="6" name="Рисунок 5" descr="1.jpg"/>
          <p:cNvPicPr>
            <a:picLocks noChangeAspect="1"/>
          </p:cNvPicPr>
          <p:nvPr/>
        </p:nvPicPr>
        <p:blipFill>
          <a:blip r:embed="rId2" cstate="print"/>
          <a:stretch>
            <a:fillRect/>
          </a:stretch>
        </p:blipFill>
        <p:spPr>
          <a:xfrm rot="16200000">
            <a:off x="1052717" y="2177691"/>
            <a:ext cx="2750006" cy="3712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2.jpg"/>
          <p:cNvPicPr>
            <a:picLocks noChangeAspect="1"/>
          </p:cNvPicPr>
          <p:nvPr/>
        </p:nvPicPr>
        <p:blipFill>
          <a:blip r:embed="rId3" cstate="print"/>
          <a:srcRect t="8505"/>
          <a:stretch>
            <a:fillRect/>
          </a:stretch>
        </p:blipFill>
        <p:spPr>
          <a:xfrm rot="5400000">
            <a:off x="5339446" y="1365410"/>
            <a:ext cx="2852113" cy="3522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721" name="Rectangle 1"/>
          <p:cNvSpPr>
            <a:spLocks noChangeArrowheads="1"/>
          </p:cNvSpPr>
          <p:nvPr/>
        </p:nvSpPr>
        <p:spPr bwMode="auto">
          <a:xfrm>
            <a:off x="0" y="285728"/>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b="1" dirty="0">
                <a:latin typeface="Times New Roman" pitchFamily="18" charset="0"/>
                <a:ea typeface="Times New Roman" pitchFamily="18" charset="0"/>
                <a:cs typeface="Times New Roman" pitchFamily="18" charset="0"/>
              </a:rPr>
              <a:t>,,S</a:t>
            </a:r>
            <a:r>
              <a:rPr lang="lt-LT" sz="3200" b="1" dirty="0">
                <a:latin typeface="Times New Roman" pitchFamily="18" charset="0"/>
                <a:ea typeface="Times New Roman" pitchFamily="18" charset="0"/>
                <a:cs typeface="Times New Roman" pitchFamily="18" charset="0"/>
              </a:rPr>
              <a:t>KĘSTA</a:t>
            </a:r>
            <a:r>
              <a:rPr lang="en-US" sz="3200" b="1" dirty="0">
                <a:latin typeface="Times New Roman" pitchFamily="18" charset="0"/>
                <a:ea typeface="Times New Roman" pitchFamily="18" charset="0"/>
                <a:cs typeface="Times New Roman" pitchFamily="18" charset="0"/>
              </a:rPr>
              <a:t> – </a:t>
            </a:r>
            <a:r>
              <a:rPr lang="lt-LT" sz="3200" b="1" dirty="0">
                <a:latin typeface="Times New Roman" pitchFamily="18" charset="0"/>
                <a:ea typeface="Times New Roman" pitchFamily="18" charset="0"/>
                <a:cs typeface="Times New Roman" pitchFamily="18" charset="0"/>
              </a:rPr>
              <a:t>NESKĘSTA</a:t>
            </a:r>
            <a:r>
              <a:rPr lang="en-US" sz="3200" b="1" dirty="0">
                <a:latin typeface="Times New Roman"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8"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76" y="5214950"/>
            <a:ext cx="1320191" cy="118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857256"/>
          </a:xfrm>
        </p:spPr>
        <p:txBody>
          <a:bodyPr>
            <a:noAutofit/>
          </a:bodyPr>
          <a:lstStyle/>
          <a:p>
            <a:r>
              <a:rPr lang="lt-LT" sz="3600" b="1" dirty="0">
                <a:latin typeface="Times New Roman" pitchFamily="18" charset="0"/>
                <a:cs typeface="Times New Roman" pitchFamily="18" charset="0"/>
              </a:rPr>
              <a:t/>
            </a:r>
            <a:br>
              <a:rPr lang="lt-LT" sz="3600" b="1" dirty="0">
                <a:latin typeface="Times New Roman" pitchFamily="18" charset="0"/>
                <a:cs typeface="Times New Roman" pitchFamily="18" charset="0"/>
              </a:rPr>
            </a:b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S</a:t>
            </a:r>
            <a:r>
              <a:rPr lang="lt-LT" sz="3200" b="1" dirty="0">
                <a:latin typeface="Times New Roman" pitchFamily="18" charset="0"/>
                <a:cs typeface="Times New Roman" pitchFamily="18" charset="0"/>
              </a:rPr>
              <a:t>PALVOTI</a:t>
            </a:r>
            <a:r>
              <a:rPr lang="en-US" sz="3200" b="1" dirty="0">
                <a:latin typeface="Times New Roman" pitchFamily="18" charset="0"/>
                <a:cs typeface="Times New Roman" pitchFamily="18" charset="0"/>
              </a:rPr>
              <a:t> </a:t>
            </a:r>
            <a:r>
              <a:rPr lang="lt-LT" sz="3200" b="1" dirty="0">
                <a:latin typeface="Times New Roman" pitchFamily="18" charset="0"/>
                <a:cs typeface="Times New Roman" pitchFamily="18" charset="0"/>
              </a:rPr>
              <a:t>KOPŪSTAI”</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ru-RU" sz="3600" dirty="0"/>
          </a:p>
        </p:txBody>
      </p:sp>
      <p:graphicFrame>
        <p:nvGraphicFramePr>
          <p:cNvPr id="3" name="Table 2"/>
          <p:cNvGraphicFramePr>
            <a:graphicFrameLocks noGrp="1"/>
          </p:cNvGraphicFramePr>
          <p:nvPr>
            <p:extLst>
              <p:ext uri="{D42A27DB-BD31-4B8C-83A1-F6EECF244321}">
                <p14:modId xmlns:p14="http://schemas.microsoft.com/office/powerpoint/2010/main" val="4123882730"/>
              </p:ext>
            </p:extLst>
          </p:nvPr>
        </p:nvGraphicFramePr>
        <p:xfrm>
          <a:off x="208534" y="1340768"/>
          <a:ext cx="8496944" cy="4694705"/>
        </p:xfrm>
        <a:graphic>
          <a:graphicData uri="http://schemas.openxmlformats.org/drawingml/2006/table">
            <a:tbl>
              <a:tblPr firstRow="1" firstCol="1" bandRow="1"/>
              <a:tblGrid>
                <a:gridCol w="2863371">
                  <a:extLst>
                    <a:ext uri="{9D8B030D-6E8A-4147-A177-3AD203B41FA5}">
                      <a16:colId xmlns:a16="http://schemas.microsoft.com/office/drawing/2014/main" xmlns="" val="20000"/>
                    </a:ext>
                  </a:extLst>
                </a:gridCol>
                <a:gridCol w="5633573">
                  <a:extLst>
                    <a:ext uri="{9D8B030D-6E8A-4147-A177-3AD203B41FA5}">
                      <a16:colId xmlns:a16="http://schemas.microsoft.com/office/drawing/2014/main" xmlns="" val="20001"/>
                    </a:ext>
                  </a:extLst>
                </a:gridCol>
              </a:tblGrid>
              <a:tr h="542664">
                <a:tc>
                  <a:txBody>
                    <a:bodyPr/>
                    <a:lstStyle/>
                    <a:p>
                      <a:pPr>
                        <a:lnSpc>
                          <a:spcPct val="150000"/>
                        </a:lnSpc>
                        <a:spcAft>
                          <a:spcPts val="0"/>
                        </a:spcAft>
                      </a:pP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Mokytojo</a:t>
                      </a: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vardas</a:t>
                      </a: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pavardė</a:t>
                      </a:r>
                      <a:endParaRPr lang="lt-LT"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Brigita</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udreckyt</a:t>
                      </a: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ė ir Monika Jankauskaitė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42664">
                <a:tc>
                  <a:txBody>
                    <a:bodyPr/>
                    <a:lstStyle/>
                    <a:p>
                      <a:pPr>
                        <a:lnSpc>
                          <a:spcPct val="150000"/>
                        </a:lnSpc>
                        <a:spcAft>
                          <a:spcPts val="0"/>
                        </a:spcAft>
                      </a:pP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Grupės</a:t>
                      </a: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pavadinimas</a:t>
                      </a:r>
                      <a:endParaRPr lang="lt-LT"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Dobiliukų</a:t>
                      </a: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grupė</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2664">
                <a:tc>
                  <a:txBody>
                    <a:bodyPr/>
                    <a:lstStyle/>
                    <a:p>
                      <a:pPr>
                        <a:lnSpc>
                          <a:spcPct val="150000"/>
                        </a:lnSpc>
                        <a:spcAft>
                          <a:spcPts val="0"/>
                        </a:spcAft>
                      </a:pPr>
                      <a:r>
                        <a:rPr lang="en-US" sz="1500" b="1" dirty="0" err="1">
                          <a:effectLst/>
                          <a:latin typeface="Times New Roman" panose="02020603050405020304" pitchFamily="18" charset="0"/>
                          <a:ea typeface="Calibri" panose="020F0502020204030204" pitchFamily="34" charset="0"/>
                          <a:cs typeface="Times New Roman" panose="02020603050405020304" pitchFamily="18" charset="0"/>
                        </a:rPr>
                        <a:t>Tikslas</a:t>
                      </a:r>
                      <a:endParaRPr lang="lt-LT"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Stebėti</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svarbą</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jo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reikšmę</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augalams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7442">
                <a:tc>
                  <a:txBody>
                    <a:bodyPr/>
                    <a:lstStyle/>
                    <a:p>
                      <a:pPr>
                        <a:lnSpc>
                          <a:spcPct val="150000"/>
                        </a:lnSpc>
                        <a:spcAft>
                          <a:spcPts val="1000"/>
                        </a:spcAft>
                      </a:pP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Kokio</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amžiaus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skirtas</a:t>
                      </a:r>
                      <a:endParaRPr lang="lt-LT"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4-5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metų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vaikams</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7442">
                <a:tc>
                  <a:txBody>
                    <a:bodyPr/>
                    <a:lstStyle/>
                    <a:p>
                      <a:pPr>
                        <a:lnSpc>
                          <a:spcPct val="150000"/>
                        </a:lnSpc>
                        <a:spcAft>
                          <a:spcPts val="1000"/>
                        </a:spcAft>
                      </a:pP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Priemonės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medžiagos</a:t>
                      </a:r>
                      <a:endParaRPr lang="lt-LT"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kiaušinių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dažų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kopūsto</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lapų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indelių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71615">
                <a:tc>
                  <a:txBody>
                    <a:bodyPr/>
                    <a:lstStyle/>
                    <a:p>
                      <a:pPr>
                        <a:lnSpc>
                          <a:spcPct val="150000"/>
                        </a:lnSpc>
                        <a:spcAft>
                          <a:spcPts val="1000"/>
                        </a:spcAft>
                      </a:pP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Trumpas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eksperimento</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aprašymas</a:t>
                      </a:r>
                      <a:endParaRPr lang="lt-LT"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Į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vandenį</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suberiame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dažus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juos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išmaišome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įdedame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kopūstų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lapus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Stebime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kaip</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augalas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geria</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vandenį</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keičia</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spalvą</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86029">
                <a:tc>
                  <a:txBody>
                    <a:bodyPr/>
                    <a:lstStyle/>
                    <a:p>
                      <a:pPr>
                        <a:lnSpc>
                          <a:spcPct val="150000"/>
                        </a:lnSpc>
                        <a:spcAft>
                          <a:spcPts val="1000"/>
                        </a:spcAft>
                      </a:pP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Rezultatas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nauda</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US"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Kopūstų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lapai</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nusidažė</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išskyrus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lap</a:t>
                      </a: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ą</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kuris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buvo</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pamerktas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į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vandenį</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be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dažų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nesusiraitė</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Su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vaikais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padarėme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išvadą</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kad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tiek</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augalams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tiek</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gyvūnams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tiek</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mums,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žmonėms</a:t>
                      </a:r>
                      <a:r>
                        <a:rPr lang="lt-LT"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yra</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svarbu</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gerti</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vandenį</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dar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svarbiau</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kad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jis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būtų</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švarus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t-LT"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Rectangle 1"/>
          <p:cNvSpPr>
            <a:spLocks noChangeArrowheads="1"/>
          </p:cNvSpPr>
          <p:nvPr/>
        </p:nvSpPr>
        <p:spPr bwMode="auto">
          <a:xfrm>
            <a:off x="-284742" y="2447896"/>
            <a:ext cx="12777360" cy="78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t-L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jpg"/>
          <p:cNvPicPr>
            <a:picLocks noGrp="1" noChangeAspect="1"/>
          </p:cNvPicPr>
          <p:nvPr>
            <p:ph sz="half" idx="2"/>
          </p:nvPr>
        </p:nvPicPr>
        <p:blipFill>
          <a:blip r:embed="rId2" cstate="print"/>
          <a:stretch>
            <a:fillRect/>
          </a:stretch>
        </p:blipFill>
        <p:spPr>
          <a:xfrm>
            <a:off x="2357422" y="1357298"/>
            <a:ext cx="4663990" cy="4663990"/>
          </a:xfrm>
          <a:prstGeom prst="rect">
            <a:avLst/>
          </a:prstGeom>
        </p:spPr>
      </p:pic>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0958" y="5143512"/>
            <a:ext cx="1297429" cy="1104762"/>
          </a:xfrm>
          <a:prstGeom prst="rect">
            <a:avLst/>
          </a:prstGeom>
          <a:noFill/>
        </p:spPr>
      </p:pic>
      <p:sp>
        <p:nvSpPr>
          <p:cNvPr id="7" name="Прямоугольник 6"/>
          <p:cNvSpPr/>
          <p:nvPr/>
        </p:nvSpPr>
        <p:spPr>
          <a:xfrm>
            <a:off x="0" y="357166"/>
            <a:ext cx="9144000" cy="1138773"/>
          </a:xfrm>
          <a:prstGeom prst="rect">
            <a:avLst/>
          </a:prstGeom>
        </p:spPr>
        <p:txBody>
          <a:bodyPr wrap="square">
            <a:spAutoFit/>
          </a:bodyPr>
          <a:lstStyle/>
          <a:p>
            <a:pPr algn="ct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S</a:t>
            </a:r>
            <a:r>
              <a:rPr lang="lt-LT" sz="3200" b="1" dirty="0">
                <a:latin typeface="Times New Roman" pitchFamily="18" charset="0"/>
                <a:cs typeface="Times New Roman" pitchFamily="18" charset="0"/>
              </a:rPr>
              <a:t>PALVOTI</a:t>
            </a:r>
            <a:r>
              <a:rPr lang="en-US" sz="3200" b="1" dirty="0">
                <a:latin typeface="Times New Roman" pitchFamily="18" charset="0"/>
                <a:cs typeface="Times New Roman" pitchFamily="18" charset="0"/>
              </a:rPr>
              <a:t> </a:t>
            </a:r>
            <a:r>
              <a:rPr lang="lt-LT" sz="3200" b="1" dirty="0">
                <a:latin typeface="Times New Roman" pitchFamily="18" charset="0"/>
                <a:cs typeface="Times New Roman" pitchFamily="18" charset="0"/>
              </a:rPr>
              <a:t>KOPŪSTAI”</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dirty="0"/>
              <a:t/>
            </a: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sp>
        <p:nvSpPr>
          <p:cNvPr id="3" name="Прямоугольник 2"/>
          <p:cNvSpPr/>
          <p:nvPr/>
        </p:nvSpPr>
        <p:spPr>
          <a:xfrm>
            <a:off x="0" y="285728"/>
            <a:ext cx="9144000" cy="584775"/>
          </a:xfrm>
          <a:prstGeom prst="rect">
            <a:avLst/>
          </a:prstGeom>
        </p:spPr>
        <p:txBody>
          <a:bodyPr wrap="square">
            <a:spAutoFit/>
          </a:bodyPr>
          <a:lstStyle/>
          <a:p>
            <a:pPr algn="ct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V</a:t>
            </a:r>
            <a:r>
              <a:rPr lang="lt-LT" sz="3200" b="1" dirty="0">
                <a:latin typeface="Times New Roman" pitchFamily="18" charset="0"/>
                <a:cs typeface="Times New Roman" pitchFamily="18" charset="0"/>
              </a:rPr>
              <a:t>AIKŠTANTIS VANDUO”</a:t>
            </a:r>
            <a:endParaRPr lang="en-US" sz="32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14282" y="1142984"/>
          <a:ext cx="8572560" cy="5389268"/>
        </p:xfrm>
        <a:graphic>
          <a:graphicData uri="http://schemas.openxmlformats.org/drawingml/2006/table">
            <a:tbl>
              <a:tblPr/>
              <a:tblGrid>
                <a:gridCol w="2857520">
                  <a:extLst>
                    <a:ext uri="{9D8B030D-6E8A-4147-A177-3AD203B41FA5}">
                      <a16:colId xmlns:a16="http://schemas.microsoft.com/office/drawing/2014/main" xmlns="" val="20000"/>
                    </a:ext>
                  </a:extLst>
                </a:gridCol>
                <a:gridCol w="5715040">
                  <a:extLst>
                    <a:ext uri="{9D8B030D-6E8A-4147-A177-3AD203B41FA5}">
                      <a16:colId xmlns:a16="http://schemas.microsoft.com/office/drawing/2014/main" xmlns="" val="20001"/>
                    </a:ext>
                  </a:extLst>
                </a:gridCol>
              </a:tblGrid>
              <a:tr h="432630">
                <a:tc>
                  <a:txBody>
                    <a:bodyPr/>
                    <a:lstStyle/>
                    <a:p>
                      <a:pPr>
                        <a:lnSpc>
                          <a:spcPct val="150000"/>
                        </a:lnSpc>
                        <a:spcAft>
                          <a:spcPts val="0"/>
                        </a:spcAft>
                      </a:pPr>
                      <a:r>
                        <a:rPr lang="en-US" sz="1500" b="1" dirty="0" err="1">
                          <a:latin typeface="Times New Roman" pitchFamily="18" charset="0"/>
                          <a:ea typeface="Calibri"/>
                          <a:cs typeface="Times New Roman" pitchFamily="18" charset="0"/>
                        </a:rPr>
                        <a:t>Mokytojo</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vardas</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pavardė</a:t>
                      </a:r>
                      <a:endParaRPr lang="en-US" sz="15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a:latin typeface="Times New Roman" pitchFamily="18" charset="0"/>
                          <a:ea typeface="Calibri"/>
                          <a:cs typeface="Times New Roman" pitchFamily="18" charset="0"/>
                        </a:rPr>
                        <a:t>Danguolė Milkevičienė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3188">
                <a:tc>
                  <a:txBody>
                    <a:bodyPr/>
                    <a:lstStyle/>
                    <a:p>
                      <a:pPr>
                        <a:lnSpc>
                          <a:spcPct val="150000"/>
                        </a:lnSpc>
                        <a:spcAft>
                          <a:spcPts val="0"/>
                        </a:spcAft>
                      </a:pPr>
                      <a:r>
                        <a:rPr lang="en-US" sz="1500" b="1" dirty="0" err="1">
                          <a:latin typeface="Times New Roman" pitchFamily="18" charset="0"/>
                          <a:ea typeface="Calibri"/>
                          <a:cs typeface="Times New Roman" pitchFamily="18" charset="0"/>
                        </a:rPr>
                        <a:t>Grupės</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pavadinimas</a:t>
                      </a:r>
                      <a:endParaRPr lang="en-US" sz="15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pitchFamily="18" charset="0"/>
                          <a:ea typeface="Calibri"/>
                          <a:cs typeface="Times New Roman" pitchFamily="18" charset="0"/>
                        </a:rPr>
                        <a:t> </a:t>
                      </a:r>
                      <a:r>
                        <a:rPr lang="lt-LT" sz="1500" dirty="0">
                          <a:latin typeface="Times New Roman" pitchFamily="18" charset="0"/>
                          <a:ea typeface="Calibri"/>
                          <a:cs typeface="Times New Roman" pitchFamily="18" charset="0"/>
                        </a:rPr>
                        <a:t>,,</a:t>
                      </a:r>
                      <a:r>
                        <a:rPr lang="en-US" sz="1500" dirty="0" err="1">
                          <a:latin typeface="Times New Roman" pitchFamily="18" charset="0"/>
                          <a:ea typeface="Calibri"/>
                          <a:cs typeface="Times New Roman" pitchFamily="18" charset="0"/>
                        </a:rPr>
                        <a:t>Bitutė</a:t>
                      </a:r>
                      <a:r>
                        <a:rPr lang="en-US" sz="1500" dirty="0">
                          <a:latin typeface="Times New Roman" pitchFamily="18" charset="0"/>
                          <a:ea typeface="Calibri"/>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4454">
                <a:tc>
                  <a:txBody>
                    <a:bodyPr/>
                    <a:lstStyle/>
                    <a:p>
                      <a:pPr>
                        <a:lnSpc>
                          <a:spcPct val="150000"/>
                        </a:lnSpc>
                        <a:spcAft>
                          <a:spcPts val="0"/>
                        </a:spcAft>
                      </a:pPr>
                      <a:r>
                        <a:rPr lang="en-US" sz="1500" b="1" dirty="0" err="1">
                          <a:latin typeface="Times New Roman" pitchFamily="18" charset="0"/>
                          <a:ea typeface="Calibri"/>
                          <a:cs typeface="Times New Roman" pitchFamily="18" charset="0"/>
                        </a:rPr>
                        <a:t>Tikslas</a:t>
                      </a:r>
                      <a:endParaRPr lang="en-US" sz="15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pitchFamily="18" charset="0"/>
                          <a:ea typeface="Calibri"/>
                          <a:cs typeface="Times New Roman" pitchFamily="18" charset="0"/>
                        </a:rPr>
                        <a:t>Stebėti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kaip</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popierine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servetėle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sunkiasi</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kitą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indą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pakeisdamas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spalvą</a:t>
                      </a:r>
                      <a:r>
                        <a:rPr lang="lt-LT" sz="1500" dirty="0">
                          <a:latin typeface="Times New Roman" pitchFamily="18" charset="0"/>
                          <a:ea typeface="Calibri"/>
                          <a:cs typeface="Times New Roman" pitchFamily="18" charset="0"/>
                        </a:rPr>
                        <a:t>.</a:t>
                      </a:r>
                      <a:endParaRPr lang="en-US" sz="15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6578">
                <a:tc>
                  <a:txBody>
                    <a:bodyPr/>
                    <a:lstStyle/>
                    <a:p>
                      <a:pPr>
                        <a:lnSpc>
                          <a:spcPct val="150000"/>
                        </a:lnSpc>
                        <a:spcAft>
                          <a:spcPts val="1000"/>
                        </a:spcAft>
                      </a:pPr>
                      <a:r>
                        <a:rPr lang="en-US" sz="1500" b="1" dirty="0" err="1">
                          <a:solidFill>
                            <a:srgbClr val="000000"/>
                          </a:solidFill>
                          <a:latin typeface="Times New Roman" pitchFamily="18" charset="0"/>
                          <a:ea typeface="Calibri"/>
                          <a:cs typeface="Times New Roman" pitchFamily="18" charset="0"/>
                        </a:rPr>
                        <a:t>Kokio</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amžiaus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vaikams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skirtas</a:t>
                      </a:r>
                      <a:endParaRPr lang="en-US" sz="1500" b="1"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pitchFamily="18" charset="0"/>
                          <a:ea typeface="Calibri"/>
                          <a:cs typeface="Times New Roman" pitchFamily="18" charset="0"/>
                        </a:rPr>
                        <a:t>3-4 </a:t>
                      </a:r>
                      <a:r>
                        <a:rPr lang="en-US" sz="1500" dirty="0" err="1">
                          <a:latin typeface="Times New Roman" pitchFamily="18" charset="0"/>
                          <a:ea typeface="Calibri"/>
                          <a:cs typeface="Times New Roman" pitchFamily="18" charset="0"/>
                        </a:rPr>
                        <a:t>metai</a:t>
                      </a:r>
                      <a:endParaRPr lang="en-US" sz="15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2102">
                <a:tc>
                  <a:txBody>
                    <a:bodyPr/>
                    <a:lstStyle/>
                    <a:p>
                      <a:pPr>
                        <a:lnSpc>
                          <a:spcPct val="150000"/>
                        </a:lnSpc>
                        <a:spcAft>
                          <a:spcPts val="1000"/>
                        </a:spcAft>
                      </a:pPr>
                      <a:r>
                        <a:rPr lang="en-US" sz="1500" b="1" dirty="0" err="1">
                          <a:solidFill>
                            <a:srgbClr val="000000"/>
                          </a:solidFill>
                          <a:latin typeface="Times New Roman" pitchFamily="18" charset="0"/>
                          <a:ea typeface="Calibri"/>
                          <a:cs typeface="Times New Roman" pitchFamily="18" charset="0"/>
                        </a:rPr>
                        <a:t>Priemonės</a:t>
                      </a:r>
                      <a:r>
                        <a:rPr lang="en-US" sz="1500" b="1" dirty="0">
                          <a:solidFill>
                            <a:srgbClr val="000000"/>
                          </a:solidFill>
                          <a:latin typeface="Times New Roman" pitchFamily="18" charset="0"/>
                          <a:ea typeface="Calibri"/>
                          <a:cs typeface="Times New Roman" pitchFamily="18" charset="0"/>
                        </a:rPr>
                        <a:t> </a:t>
                      </a:r>
                      <a:r>
                        <a:rPr lang="lt-LT" sz="1500" b="1" dirty="0">
                          <a:solidFill>
                            <a:srgbClr val="000000"/>
                          </a:solidFill>
                          <a:latin typeface="Times New Roman" pitchFamily="18" charset="0"/>
                          <a:ea typeface="Calibri"/>
                          <a:cs typeface="Times New Roman" pitchFamily="18" charset="0"/>
                        </a:rPr>
                        <a:t>i</a:t>
                      </a:r>
                      <a:r>
                        <a:rPr lang="en-US" sz="1500" b="1" dirty="0">
                          <a:solidFill>
                            <a:srgbClr val="000000"/>
                          </a:solidFill>
                          <a:latin typeface="Times New Roman" pitchFamily="18" charset="0"/>
                          <a:ea typeface="Calibri"/>
                          <a:cs typeface="Times New Roman" pitchFamily="18" charset="0"/>
                        </a:rPr>
                        <a:t>r</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medžiagos</a:t>
                      </a:r>
                      <a:endParaRPr lang="en-US" sz="1500" b="1"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pitchFamily="18" charset="0"/>
                          <a:ea typeface="Calibri"/>
                          <a:cs typeface="Times New Roman" pitchFamily="18" charset="0"/>
                        </a:rPr>
                        <a:t>Skaidrios</a:t>
                      </a:r>
                      <a:r>
                        <a:rPr lang="en-US" sz="1500" dirty="0">
                          <a:latin typeface="Times New Roman" pitchFamily="18" charset="0"/>
                          <a:ea typeface="Calibri"/>
                          <a:cs typeface="Times New Roman" pitchFamily="18" charset="0"/>
                        </a:rPr>
                        <a:t> 5 </a:t>
                      </a:r>
                      <a:r>
                        <a:rPr lang="en-US" sz="1500" dirty="0" err="1">
                          <a:latin typeface="Times New Roman" pitchFamily="18" charset="0"/>
                          <a:ea typeface="Calibri"/>
                          <a:cs typeface="Times New Roman" pitchFamily="18" charset="0"/>
                        </a:rPr>
                        <a:t>stiklinaitės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trijų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dažai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popierinės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servetėlės</a:t>
                      </a:r>
                      <a:r>
                        <a:rPr lang="lt-LT" sz="1500" dirty="0">
                          <a:latin typeface="Times New Roman" pitchFamily="18" charset="0"/>
                          <a:ea typeface="Calibri"/>
                          <a:cs typeface="Times New Roman" pitchFamily="18" charset="0"/>
                        </a:rPr>
                        <a:t>.</a:t>
                      </a:r>
                      <a:endParaRPr lang="en-US" sz="15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14512">
                <a:tc>
                  <a:txBody>
                    <a:bodyPr/>
                    <a:lstStyle/>
                    <a:p>
                      <a:pPr>
                        <a:lnSpc>
                          <a:spcPct val="150000"/>
                        </a:lnSpc>
                        <a:spcAft>
                          <a:spcPts val="1000"/>
                        </a:spcAft>
                      </a:pPr>
                      <a:r>
                        <a:rPr lang="en-US" sz="1500" b="1" dirty="0" err="1">
                          <a:solidFill>
                            <a:srgbClr val="000000"/>
                          </a:solidFill>
                          <a:latin typeface="Times New Roman" pitchFamily="18" charset="0"/>
                          <a:ea typeface="Calibri"/>
                          <a:cs typeface="Times New Roman" pitchFamily="18" charset="0"/>
                        </a:rPr>
                        <a:t>Trumpas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eksperimento</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aprašymas</a:t>
                      </a:r>
                      <a:endParaRPr lang="en-US" sz="1500" b="1"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a:latin typeface="Times New Roman" pitchFamily="18" charset="0"/>
                          <a:ea typeface="Calibri"/>
                          <a:cs typeface="Times New Roman" pitchFamily="18" charset="0"/>
                        </a:rPr>
                        <a:t>Į </a:t>
                      </a:r>
                      <a:r>
                        <a:rPr lang="en-US" sz="1500" dirty="0" err="1">
                          <a:latin typeface="Times New Roman" pitchFamily="18" charset="0"/>
                          <a:ea typeface="Calibri"/>
                          <a:cs typeface="Times New Roman" pitchFamily="18" charset="0"/>
                        </a:rPr>
                        <a:t>tris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antrą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stiklinę</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pilamas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dažai</a:t>
                      </a:r>
                      <a:r>
                        <a:rPr lang="en-US" sz="1500" dirty="0">
                          <a:latin typeface="Times New Roman" pitchFamily="18" charset="0"/>
                          <a:ea typeface="Calibri"/>
                          <a:cs typeface="Times New Roman" pitchFamily="18" charset="0"/>
                        </a:rPr>
                        <a:t>(</a:t>
                      </a:r>
                      <a:r>
                        <a:rPr lang="en-US" sz="1500" dirty="0" err="1">
                          <a:latin typeface="Times New Roman" pitchFamily="18" charset="0"/>
                          <a:ea typeface="Calibri"/>
                          <a:cs typeface="Times New Roman" pitchFamily="18" charset="0"/>
                        </a:rPr>
                        <a:t>raudoni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geltoni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mėlyni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Sulanstomos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servetėlės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perlenkus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pusiau</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galai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įdedami</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tuščią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stiklinę</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kita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pusė</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spalvotą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vandenį</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Stebėti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kaip</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popierines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servetėles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geriasi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pereidamas</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kitą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stiklinaites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susimaišo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paversdamos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kita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lygiai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pasidalina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visuose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penkiuose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stiklinaitėse</a:t>
                      </a:r>
                      <a:r>
                        <a:rPr lang="en-US" sz="1500" dirty="0">
                          <a:latin typeface="Times New Roman" pitchFamily="18" charset="0"/>
                          <a:ea typeface="Calibri"/>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71570">
                <a:tc>
                  <a:txBody>
                    <a:bodyPr/>
                    <a:lstStyle/>
                    <a:p>
                      <a:pPr>
                        <a:spcAft>
                          <a:spcPts val="1000"/>
                        </a:spcAft>
                      </a:pPr>
                      <a:r>
                        <a:rPr lang="en-US" sz="1500" b="1" dirty="0" err="1">
                          <a:solidFill>
                            <a:srgbClr val="000000"/>
                          </a:solidFill>
                          <a:latin typeface="Times New Roman" pitchFamily="18" charset="0"/>
                          <a:ea typeface="Calibri"/>
                          <a:cs typeface="Times New Roman" pitchFamily="18" charset="0"/>
                        </a:rPr>
                        <a:t>Rezultatas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nauda</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vaikams</a:t>
                      </a:r>
                      <a:r>
                        <a:rPr lang="en-US" sz="1500" b="1" dirty="0">
                          <a:solidFill>
                            <a:srgbClr val="000000"/>
                          </a:solidFill>
                          <a:latin typeface="Times New Roman" pitchFamily="18" charset="0"/>
                          <a:ea typeface="Calibri"/>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pitchFamily="18" charset="0"/>
                          <a:ea typeface="Calibri"/>
                          <a:cs typeface="Times New Roman" pitchFamily="18" charset="0"/>
                        </a:rPr>
                        <a:t>Užsipildžiusios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tuščios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stiklinaitės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kuriuose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susimaišius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spalvoms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atsirado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naujos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spalvos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vaikams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suteikė</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džiugių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emocijų.Vaikai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sužinojo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kad</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sumaišius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kelias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atsiranda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nauja</a:t>
                      </a:r>
                      <a:r>
                        <a:rPr lang="en-US" sz="1500" dirty="0">
                          <a:latin typeface="Times New Roman" pitchFamily="18" charset="0"/>
                          <a:ea typeface="Calibri"/>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p:txBody>
      </p:sp>
      <p:pic>
        <p:nvPicPr>
          <p:cNvPr id="3" name="Рисунок 2" descr="1.png"/>
          <p:cNvPicPr>
            <a:picLocks noChangeAspect="1"/>
          </p:cNvPicPr>
          <p:nvPr/>
        </p:nvPicPr>
        <p:blipFill>
          <a:blip r:embed="rId2" cstate="print"/>
          <a:srcRect b="12687"/>
          <a:stretch>
            <a:fillRect/>
          </a:stretch>
        </p:blipFill>
        <p:spPr>
          <a:xfrm>
            <a:off x="357158" y="1643050"/>
            <a:ext cx="3295614"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2.png"/>
          <p:cNvPicPr>
            <a:picLocks noChangeAspect="1"/>
          </p:cNvPicPr>
          <p:nvPr/>
        </p:nvPicPr>
        <p:blipFill>
          <a:blip r:embed="rId3" cstate="print"/>
          <a:srcRect b="13885"/>
          <a:stretch>
            <a:fillRect/>
          </a:stretch>
        </p:blipFill>
        <p:spPr>
          <a:xfrm>
            <a:off x="4500562" y="1785926"/>
            <a:ext cx="4368840" cy="15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3.png"/>
          <p:cNvPicPr>
            <a:picLocks noChangeAspect="1"/>
          </p:cNvPicPr>
          <p:nvPr/>
        </p:nvPicPr>
        <p:blipFill>
          <a:blip r:embed="rId4" cstate="print"/>
          <a:srcRect b="10508"/>
          <a:stretch>
            <a:fillRect/>
          </a:stretch>
        </p:blipFill>
        <p:spPr>
          <a:xfrm>
            <a:off x="1928794" y="4214818"/>
            <a:ext cx="4266190"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454" y="5072074"/>
            <a:ext cx="1320191" cy="1188000"/>
          </a:xfrm>
          <a:prstGeom prst="rect">
            <a:avLst/>
          </a:prstGeom>
          <a:noFill/>
        </p:spPr>
      </p:pic>
      <p:sp>
        <p:nvSpPr>
          <p:cNvPr id="8" name="Прямоугольник 7"/>
          <p:cNvSpPr/>
          <p:nvPr/>
        </p:nvSpPr>
        <p:spPr>
          <a:xfrm>
            <a:off x="0" y="285728"/>
            <a:ext cx="9144000" cy="707886"/>
          </a:xfrm>
          <a:prstGeom prst="rect">
            <a:avLst/>
          </a:prstGeom>
        </p:spPr>
        <p:txBody>
          <a:bodyPr wrap="square">
            <a:spAutoFit/>
          </a:bodyPr>
          <a:lstStyle/>
          <a:p>
            <a:pPr algn="ctr"/>
            <a:endParaRPr lang="lt-LT" sz="800" b="1" dirty="0">
              <a:latin typeface="Times New Roman" pitchFamily="18" charset="0"/>
              <a:cs typeface="Times New Roman" pitchFamily="18" charset="0"/>
            </a:endParaRPr>
          </a:p>
          <a:p>
            <a:pPr algn="ct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V</a:t>
            </a:r>
            <a:r>
              <a:rPr lang="lt-LT" sz="3200" b="1" dirty="0">
                <a:latin typeface="Times New Roman" pitchFamily="18" charset="0"/>
                <a:cs typeface="Times New Roman" pitchFamily="18" charset="0"/>
              </a:rPr>
              <a:t>AIKŠTANTIS VANDUO”</a:t>
            </a:r>
            <a:endParaRPr lang="en-US" sz="32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pPr>
              <a:buNone/>
            </a:pPr>
            <a:endParaRPr lang="ru-RU" dirty="0"/>
          </a:p>
          <a:p>
            <a:endParaRPr lang="ru-RU" dirty="0"/>
          </a:p>
        </p:txBody>
      </p:sp>
      <p:graphicFrame>
        <p:nvGraphicFramePr>
          <p:cNvPr id="4" name="Таблица 3"/>
          <p:cNvGraphicFramePr>
            <a:graphicFrameLocks noGrp="1"/>
          </p:cNvGraphicFramePr>
          <p:nvPr/>
        </p:nvGraphicFramePr>
        <p:xfrm>
          <a:off x="214282" y="928670"/>
          <a:ext cx="8786874" cy="5724462"/>
        </p:xfrm>
        <a:graphic>
          <a:graphicData uri="http://schemas.openxmlformats.org/drawingml/2006/table">
            <a:tbl>
              <a:tblPr/>
              <a:tblGrid>
                <a:gridCol w="2541658">
                  <a:extLst>
                    <a:ext uri="{9D8B030D-6E8A-4147-A177-3AD203B41FA5}">
                      <a16:colId xmlns:a16="http://schemas.microsoft.com/office/drawing/2014/main" xmlns="" val="20000"/>
                    </a:ext>
                  </a:extLst>
                </a:gridCol>
                <a:gridCol w="6245216">
                  <a:extLst>
                    <a:ext uri="{9D8B030D-6E8A-4147-A177-3AD203B41FA5}">
                      <a16:colId xmlns:a16="http://schemas.microsoft.com/office/drawing/2014/main" xmlns="" val="20001"/>
                    </a:ext>
                  </a:extLst>
                </a:gridCol>
              </a:tblGrid>
              <a:tr h="320724">
                <a:tc>
                  <a:txBody>
                    <a:bodyPr/>
                    <a:lstStyle/>
                    <a:p>
                      <a:pPr algn="just">
                        <a:lnSpc>
                          <a:spcPct val="150000"/>
                        </a:lnSpc>
                        <a:spcBef>
                          <a:spcPts val="1200"/>
                        </a:spcBef>
                        <a:spcAft>
                          <a:spcPts val="0"/>
                        </a:spcAft>
                      </a:pPr>
                      <a:r>
                        <a:rPr lang="en-US" sz="1400" b="1" dirty="0" err="1">
                          <a:latin typeface="Times New Roman" pitchFamily="18" charset="0"/>
                          <a:ea typeface="Calibri"/>
                          <a:cs typeface="Times New Roman" pitchFamily="18" charset="0"/>
                        </a:rPr>
                        <a:t>Mokytojo</a:t>
                      </a:r>
                      <a:r>
                        <a:rPr lang="en-US"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vardas</a:t>
                      </a:r>
                      <a:r>
                        <a:rPr lang="en-US"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pavardė</a:t>
                      </a:r>
                      <a:endParaRPr lang="en-US" sz="1400" b="1"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lt-LT" sz="1400" dirty="0">
                          <a:latin typeface="Times New Roman" pitchFamily="18" charset="0"/>
                          <a:ea typeface="Calibri"/>
                          <a:cs typeface="Times New Roman" pitchFamily="18" charset="0"/>
                        </a:rPr>
                        <a:t>Irina Klimova</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0724">
                <a:tc>
                  <a:txBody>
                    <a:bodyPr/>
                    <a:lstStyle/>
                    <a:p>
                      <a:pPr algn="just">
                        <a:lnSpc>
                          <a:spcPct val="150000"/>
                        </a:lnSpc>
                        <a:spcBef>
                          <a:spcPts val="1200"/>
                        </a:spcBef>
                        <a:spcAft>
                          <a:spcPts val="0"/>
                        </a:spcAft>
                      </a:pPr>
                      <a:r>
                        <a:rPr lang="en-US" sz="1400" b="1" dirty="0" err="1">
                          <a:latin typeface="Times New Roman" pitchFamily="18" charset="0"/>
                          <a:ea typeface="Calibri"/>
                          <a:cs typeface="Times New Roman" pitchFamily="18" charset="0"/>
                        </a:rPr>
                        <a:t>Grupės</a:t>
                      </a:r>
                      <a:r>
                        <a:rPr lang="en-US"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pavadinimas</a:t>
                      </a:r>
                      <a:endParaRPr lang="en-US" sz="1400" b="1"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a:latin typeface="Times New Roman" pitchFamily="18" charset="0"/>
                          <a:ea typeface="Calibri"/>
                          <a:cs typeface="Times New Roman" pitchFamily="18" charset="0"/>
                        </a:rPr>
                        <a:t>,,</a:t>
                      </a:r>
                      <a:r>
                        <a:rPr lang="en-US" sz="1400" dirty="0" err="1">
                          <a:latin typeface="Times New Roman" pitchFamily="18" charset="0"/>
                          <a:ea typeface="Calibri"/>
                          <a:cs typeface="Times New Roman" pitchFamily="18" charset="0"/>
                        </a:rPr>
                        <a:t>Saulutė</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8038">
                <a:tc>
                  <a:txBody>
                    <a:bodyPr/>
                    <a:lstStyle/>
                    <a:p>
                      <a:pPr algn="just">
                        <a:lnSpc>
                          <a:spcPct val="150000"/>
                        </a:lnSpc>
                        <a:spcBef>
                          <a:spcPts val="1200"/>
                        </a:spcBef>
                        <a:spcAft>
                          <a:spcPts val="0"/>
                        </a:spcAft>
                      </a:pPr>
                      <a:r>
                        <a:rPr lang="en-US" sz="1400" b="1" dirty="0" err="1">
                          <a:latin typeface="Times New Roman" pitchFamily="18" charset="0"/>
                          <a:ea typeface="Calibri"/>
                          <a:cs typeface="Times New Roman" pitchFamily="18" charset="0"/>
                        </a:rPr>
                        <a:t>Tikslas</a:t>
                      </a:r>
                      <a:endParaRPr lang="en-US" sz="1400" b="1"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Suteikti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vaikams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žinių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apie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vandenį</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sudaryti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sąlygas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vaikams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tyrinėti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savybes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eksperimentuoti</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0724">
                <a:tc>
                  <a:txBody>
                    <a:bodyPr/>
                    <a:lstStyle/>
                    <a:p>
                      <a:pPr algn="just">
                        <a:lnSpc>
                          <a:spcPct val="150000"/>
                        </a:lnSpc>
                        <a:spcBef>
                          <a:spcPts val="1200"/>
                        </a:spcBef>
                        <a:spcAft>
                          <a:spcPts val="1000"/>
                        </a:spcAft>
                      </a:pPr>
                      <a:r>
                        <a:rPr lang="en-US" sz="1400" b="1" dirty="0" err="1">
                          <a:solidFill>
                            <a:srgbClr val="000000"/>
                          </a:solidFill>
                          <a:latin typeface="Times New Roman" pitchFamily="18" charset="0"/>
                          <a:ea typeface="Calibri"/>
                          <a:cs typeface="Times New Roman" pitchFamily="18" charset="0"/>
                        </a:rPr>
                        <a:t>Kokio</a:t>
                      </a:r>
                      <a:r>
                        <a:rPr lang="en-US" sz="1400" b="1" baseline="0"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amžiaus</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vaikams</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skirtas</a:t>
                      </a:r>
                      <a:endParaRPr lang="en-US" sz="1400" b="1" dirty="0">
                        <a:solidFill>
                          <a:srgbClr val="000000"/>
                        </a:solidFill>
                        <a:latin typeface="Times New Roman" pitchFamily="18" charset="0"/>
                        <a:ea typeface="Calibri"/>
                        <a:cs typeface="Times New Roman" pitchFamily="18" charset="0"/>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a:latin typeface="Times New Roman" pitchFamily="18" charset="0"/>
                          <a:ea typeface="Calibri"/>
                          <a:cs typeface="Times New Roman" pitchFamily="18" charset="0"/>
                        </a:rPr>
                        <a:t>3-5 </a:t>
                      </a:r>
                      <a:r>
                        <a:rPr lang="en-US" sz="1400" dirty="0" err="1">
                          <a:latin typeface="Times New Roman" pitchFamily="18" charset="0"/>
                          <a:ea typeface="Calibri"/>
                          <a:cs typeface="Times New Roman" pitchFamily="18" charset="0"/>
                        </a:rPr>
                        <a:t>metų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vaikams</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9339">
                <a:tc>
                  <a:txBody>
                    <a:bodyPr/>
                    <a:lstStyle/>
                    <a:p>
                      <a:pPr algn="just">
                        <a:lnSpc>
                          <a:spcPct val="150000"/>
                        </a:lnSpc>
                        <a:spcBef>
                          <a:spcPts val="1200"/>
                        </a:spcBef>
                        <a:spcAft>
                          <a:spcPts val="1000"/>
                        </a:spcAft>
                      </a:pPr>
                      <a:r>
                        <a:rPr lang="en-US" sz="1400" b="1" dirty="0" err="1">
                          <a:solidFill>
                            <a:srgbClr val="000000"/>
                          </a:solidFill>
                          <a:latin typeface="Times New Roman" pitchFamily="18" charset="0"/>
                          <a:ea typeface="Calibri"/>
                          <a:cs typeface="Times New Roman" pitchFamily="18" charset="0"/>
                        </a:rPr>
                        <a:t>Priemonės</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ir</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medžiagos</a:t>
                      </a:r>
                      <a:endParaRPr lang="en-US" sz="1400" b="1" dirty="0">
                        <a:solidFill>
                          <a:srgbClr val="000000"/>
                        </a:solidFill>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kern="1200" dirty="0">
                          <a:solidFill>
                            <a:schemeClr val="tx1"/>
                          </a:solidFill>
                          <a:latin typeface="Times New Roman" pitchFamily="18" charset="0"/>
                          <a:ea typeface="+mn-ea"/>
                          <a:cs typeface="Times New Roman" pitchFamily="18" charset="0"/>
                        </a:rPr>
                        <a:t>D</a:t>
                      </a:r>
                      <a:r>
                        <a:rPr lang="lt-LT" sz="1400" kern="1200" dirty="0">
                          <a:solidFill>
                            <a:schemeClr val="tx1"/>
                          </a:solidFill>
                          <a:latin typeface="Times New Roman" pitchFamily="18" charset="0"/>
                          <a:ea typeface="+mn-ea"/>
                          <a:cs typeface="Times New Roman" pitchFamily="18" charset="0"/>
                        </a:rPr>
                        <a:t>ubenėlis su vandeniu, akmenukai, kriauklytės, plastikinis maišelis, skirtingų talpų ir formos indai, teptukai, servetėlės – sausa ir drėgna.</a:t>
                      </a:r>
                      <a:endParaRPr lang="en-US" sz="14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63404">
                <a:tc>
                  <a:txBody>
                    <a:bodyPr/>
                    <a:lstStyle/>
                    <a:p>
                      <a:pPr>
                        <a:lnSpc>
                          <a:spcPct val="150000"/>
                        </a:lnSpc>
                        <a:spcBef>
                          <a:spcPts val="1200"/>
                        </a:spcBef>
                        <a:spcAft>
                          <a:spcPts val="1000"/>
                        </a:spcAft>
                      </a:pPr>
                      <a:r>
                        <a:rPr lang="en-US" sz="1400" b="1" dirty="0" err="1">
                          <a:solidFill>
                            <a:srgbClr val="000000"/>
                          </a:solidFill>
                          <a:latin typeface="Times New Roman" pitchFamily="18" charset="0"/>
                          <a:ea typeface="Calibri"/>
                          <a:cs typeface="Times New Roman" pitchFamily="18" charset="0"/>
                        </a:rPr>
                        <a:t>Trumpas</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eksperimento</a:t>
                      </a:r>
                      <a:r>
                        <a:rPr lang="en-US"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aprašymas</a:t>
                      </a:r>
                      <a:endParaRPr lang="en-US" sz="1400" b="1" dirty="0">
                        <a:solidFill>
                          <a:srgbClr val="000000"/>
                        </a:solidFill>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lt-LT" sz="1400" kern="1200" dirty="0">
                          <a:solidFill>
                            <a:schemeClr val="tx1"/>
                          </a:solidFill>
                          <a:latin typeface="Times New Roman" pitchFamily="18" charset="0"/>
                          <a:ea typeface="+mn-ea"/>
                          <a:cs typeface="Times New Roman" pitchFamily="18" charset="0"/>
                        </a:rPr>
                        <a:t>1. „Vandenyje matomi daiktai“.</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Į dubenėlį su vandeniu patalpinkite įvairius daiktus ir apžiūrinėkite juos.</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2. „Vanduo įgyja įvairiausią formą“.</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Paimame bet kokios formos ir talpos indą, skaidrų plastikinį maišelį ir pripildome juos vandeniu.</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3. „Vanduo neturi spalvos, bet jį galima nuspalvinti“.</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Ištirpinkite vandenyje dažus ir stebėkite, kaip pasikeis vandens spalva.</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4. „Vanduo mūsų pagalbininkas“.</a:t>
                      </a:r>
                      <a:endParaRPr lang="en-US" sz="1400" kern="1200" dirty="0">
                        <a:solidFill>
                          <a:schemeClr val="tx1"/>
                        </a:solidFill>
                        <a:latin typeface="Times New Roman" pitchFamily="18" charset="0"/>
                        <a:ea typeface="+mn-ea"/>
                        <a:cs typeface="Times New Roman" pitchFamily="18" charset="0"/>
                      </a:endParaRPr>
                    </a:p>
                    <a:p>
                      <a:pPr algn="just">
                        <a:lnSpc>
                          <a:spcPct val="100000"/>
                        </a:lnSpc>
                      </a:pPr>
                      <a:r>
                        <a:rPr lang="lt-LT" sz="1400" kern="1200" dirty="0">
                          <a:solidFill>
                            <a:schemeClr val="tx1"/>
                          </a:solidFill>
                          <a:latin typeface="Times New Roman" pitchFamily="18" charset="0"/>
                          <a:ea typeface="+mn-ea"/>
                          <a:cs typeface="Times New Roman" pitchFamily="18" charset="0"/>
                        </a:rPr>
                        <a:t>Pabandykite valyti dėmes nuo stalo sausa, po to – drėgna servetėle. Stebėkite rezultatą. Drėgna servetėle valant, dėmės lengvai nusivalo.</a:t>
                      </a:r>
                      <a:endParaRPr lang="en-US" sz="1400" kern="1200" dirty="0">
                        <a:solidFill>
                          <a:schemeClr val="tx1"/>
                        </a:solidFill>
                        <a:latin typeface="Times New Roman" pitchFamily="18" charset="0"/>
                        <a:ea typeface="+mn-ea"/>
                        <a:cs typeface="Times New Roman" pitchFamily="18" charset="0"/>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18726">
                <a:tc>
                  <a:txBody>
                    <a:bodyPr/>
                    <a:lstStyle/>
                    <a:p>
                      <a:pPr algn="just">
                        <a:lnSpc>
                          <a:spcPct val="150000"/>
                        </a:lnSpc>
                        <a:spcBef>
                          <a:spcPts val="1200"/>
                        </a:spcBef>
                        <a:spcAft>
                          <a:spcPts val="1000"/>
                        </a:spcAft>
                      </a:pPr>
                      <a:r>
                        <a:rPr lang="en-US" sz="1400" b="1" dirty="0" err="1">
                          <a:solidFill>
                            <a:srgbClr val="000000"/>
                          </a:solidFill>
                          <a:latin typeface="Times New Roman"/>
                          <a:ea typeface="Calibri"/>
                          <a:cs typeface="Times New Roman"/>
                        </a:rPr>
                        <a:t>Rezultatas</a:t>
                      </a:r>
                      <a:r>
                        <a:rPr lang="en-US" sz="1400" b="1" dirty="0">
                          <a:solidFill>
                            <a:srgbClr val="000000"/>
                          </a:solidFill>
                          <a:latin typeface="Times New Roman"/>
                          <a:ea typeface="Calibri"/>
                          <a:cs typeface="Times New Roman"/>
                        </a:rPr>
                        <a:t> (</a:t>
                      </a:r>
                      <a:r>
                        <a:rPr lang="en-US" sz="1400" b="1" dirty="0" err="1">
                          <a:solidFill>
                            <a:srgbClr val="000000"/>
                          </a:solidFill>
                          <a:latin typeface="Times New Roman"/>
                          <a:ea typeface="Calibri"/>
                          <a:cs typeface="Times New Roman"/>
                        </a:rPr>
                        <a:t>nauda</a:t>
                      </a:r>
                      <a:r>
                        <a:rPr lang="en-US" sz="1400" b="1" dirty="0">
                          <a:solidFill>
                            <a:srgbClr val="000000"/>
                          </a:solidFill>
                          <a:latin typeface="Times New Roman"/>
                          <a:ea typeface="Calibri"/>
                          <a:cs typeface="Times New Roman"/>
                        </a:rPr>
                        <a:t> </a:t>
                      </a:r>
                      <a:r>
                        <a:rPr lang="en-US" sz="1400" b="1" dirty="0" err="1">
                          <a:solidFill>
                            <a:srgbClr val="000000"/>
                          </a:solidFill>
                          <a:latin typeface="Times New Roman"/>
                          <a:ea typeface="Calibri"/>
                          <a:cs typeface="Times New Roman"/>
                        </a:rPr>
                        <a:t>vaikams</a:t>
                      </a:r>
                      <a:r>
                        <a:rPr lang="en-US" sz="1400" b="1" dirty="0">
                          <a:solidFill>
                            <a:srgbClr val="000000"/>
                          </a:solidFill>
                          <a:latin typeface="Times New Roman"/>
                          <a:ea typeface="Calibri"/>
                          <a:cs typeface="Times New Roman"/>
                        </a:rPr>
                        <a:t>)</a:t>
                      </a: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1200"/>
                        </a:spcBef>
                        <a:spcAft>
                          <a:spcPts val="0"/>
                        </a:spcAft>
                        <a:buClrTx/>
                        <a:buSzTx/>
                        <a:buFontTx/>
                        <a:buNone/>
                        <a:tabLst/>
                        <a:defRPr/>
                      </a:pPr>
                      <a:r>
                        <a:rPr lang="lt-LT" sz="1400" kern="1200" dirty="0">
                          <a:solidFill>
                            <a:schemeClr val="tx1"/>
                          </a:solidFill>
                          <a:latin typeface="Times New Roman" pitchFamily="18" charset="0"/>
                          <a:ea typeface="+mn-ea"/>
                          <a:cs typeface="Times New Roman" pitchFamily="18" charset="0"/>
                        </a:rPr>
                        <a:t>Vaikams labai patiko eksperimentai su vandeniu, jie buvo vandens tyrinėtojais. Daug sužinojo apie vandens savybes. Padarė išvadas, kad vanduo žmogui ir visai gamtai yra labai svarbus ir reikalingas. Be vandens žmogui ir gamtai būtų labai blogai.</a:t>
                      </a:r>
                      <a:endParaRPr lang="en-US" sz="1400" kern="1200" dirty="0">
                        <a:solidFill>
                          <a:schemeClr val="tx1"/>
                        </a:solidFill>
                        <a:latin typeface="Times New Roman" pitchFamily="18" charset="0"/>
                        <a:ea typeface="+mn-ea"/>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073" name="Rectangle 1"/>
          <p:cNvSpPr>
            <a:spLocks noChangeArrowheads="1"/>
          </p:cNvSpPr>
          <p:nvPr/>
        </p:nvSpPr>
        <p:spPr bwMode="auto">
          <a:xfrm>
            <a:off x="0" y="142852"/>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Eksperementai</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vandeniu</a:t>
            </a:r>
            <a:endPar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500461"/>
          </a:xfrm>
        </p:spPr>
        <p:txBody>
          <a:bodyPr>
            <a:noAutofit/>
          </a:bodyPr>
          <a:lstStyle/>
          <a:p>
            <a:pPr>
              <a:lnSpc>
                <a:spcPct val="150000"/>
              </a:lnSpc>
            </a:pPr>
            <a:r>
              <a:rPr lang="lt-LT" sz="2000" b="1" dirty="0">
                <a:latin typeface="Georgia" pitchFamily="18" charset="0"/>
                <a:cs typeface="Times New Roman" pitchFamily="18" charset="0"/>
              </a:rPr>
              <a:t>VIRTUALI PARODA</a:t>
            </a:r>
            <a:r>
              <a:rPr lang="en-US" sz="2000" b="1" dirty="0">
                <a:latin typeface="Georgia" pitchFamily="18" charset="0"/>
                <a:cs typeface="Times New Roman" pitchFamily="18" charset="0"/>
              </a:rPr>
              <a:t>,</a:t>
            </a:r>
            <a:r>
              <a:rPr lang="lt-LT" sz="2000" b="1" dirty="0">
                <a:latin typeface="Georgia" pitchFamily="18" charset="0"/>
                <a:cs typeface="Times New Roman" pitchFamily="18" charset="0"/>
              </a:rPr>
              <a:t> SKIRTA PLĖTOTI STEAM</a:t>
            </a:r>
            <a:br>
              <a:rPr lang="lt-LT" sz="2000" b="1" dirty="0">
                <a:latin typeface="Georgia" pitchFamily="18" charset="0"/>
                <a:cs typeface="Times New Roman" pitchFamily="18" charset="0"/>
              </a:rPr>
            </a:br>
            <a:r>
              <a:rPr lang="lt-LT" sz="2000" b="1" dirty="0">
                <a:latin typeface="Georgia" pitchFamily="18" charset="0"/>
                <a:cs typeface="Times New Roman" pitchFamily="18" charset="0"/>
              </a:rPr>
              <a:t> IDĖJAS IKIMOKYKLINIO</a:t>
            </a:r>
            <a:br>
              <a:rPr lang="lt-LT" sz="2000" b="1" dirty="0">
                <a:latin typeface="Georgia" pitchFamily="18" charset="0"/>
                <a:cs typeface="Times New Roman" pitchFamily="18" charset="0"/>
              </a:rPr>
            </a:br>
            <a:r>
              <a:rPr lang="lt-LT" sz="2000" b="1" dirty="0">
                <a:latin typeface="Georgia" pitchFamily="18" charset="0"/>
                <a:cs typeface="Times New Roman" pitchFamily="18" charset="0"/>
              </a:rPr>
              <a:t>UGDYMO ĮSTAIGOSE, Į ŠIAS VEIKLAS ĮTRAUKIANT</a:t>
            </a:r>
            <a:br>
              <a:rPr lang="lt-LT" sz="2000" b="1" dirty="0">
                <a:latin typeface="Georgia" pitchFamily="18" charset="0"/>
                <a:cs typeface="Times New Roman" pitchFamily="18" charset="0"/>
              </a:rPr>
            </a:br>
            <a:r>
              <a:rPr lang="lt-LT" sz="2000" b="1" dirty="0">
                <a:latin typeface="Georgia" pitchFamily="18" charset="0"/>
                <a:cs typeface="Times New Roman" pitchFamily="18" charset="0"/>
              </a:rPr>
              <a:t>ĮSTAIGŲ BENDRUOMENES</a:t>
            </a:r>
            <a:endParaRPr lang="ru-RU" sz="2000" b="1" i="1" dirty="0">
              <a:latin typeface="Georgia" pitchFamily="18" charset="0"/>
              <a:cs typeface="Times New Roman" pitchFamily="18" charset="0"/>
            </a:endParaRPr>
          </a:p>
        </p:txBody>
      </p:sp>
      <p:pic>
        <p:nvPicPr>
          <p:cNvPr id="1028" name="Picture 4" descr="C:\Users\Olga Safonova\Desktop\,,Ramunė''\Foto\20220325_100014.jpg"/>
          <p:cNvPicPr>
            <a:picLocks noChangeAspect="1" noChangeArrowheads="1"/>
          </p:cNvPicPr>
          <p:nvPr/>
        </p:nvPicPr>
        <p:blipFill>
          <a:blip r:embed="rId2" cstate="print"/>
          <a:srcRect/>
          <a:stretch>
            <a:fillRect/>
          </a:stretch>
        </p:blipFill>
        <p:spPr bwMode="auto">
          <a:xfrm rot="10800000">
            <a:off x="2786050" y="3143248"/>
            <a:ext cx="3702857" cy="18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9" name="Picture 5" descr="C:\Users\Olga Safonova\Desktop\„Žibutė”\5.jpg"/>
          <p:cNvPicPr>
            <a:picLocks noChangeAspect="1" noChangeArrowheads="1"/>
          </p:cNvPicPr>
          <p:nvPr/>
        </p:nvPicPr>
        <p:blipFill>
          <a:blip r:embed="rId3" cstate="print"/>
          <a:srcRect/>
          <a:stretch>
            <a:fillRect/>
          </a:stretch>
        </p:blipFill>
        <p:spPr bwMode="auto">
          <a:xfrm>
            <a:off x="500034" y="3786190"/>
            <a:ext cx="1782000" cy="237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0" name="Picture 6" descr="C:\Users\Olga Safonova\Desktop\Saulėgrąža\2.jpg"/>
          <p:cNvPicPr>
            <a:picLocks noChangeAspect="1" noChangeArrowheads="1"/>
          </p:cNvPicPr>
          <p:nvPr/>
        </p:nvPicPr>
        <p:blipFill>
          <a:blip r:embed="rId4" cstate="print"/>
          <a:srcRect t="14174"/>
          <a:stretch>
            <a:fillRect/>
          </a:stretch>
        </p:blipFill>
        <p:spPr bwMode="auto">
          <a:xfrm>
            <a:off x="7072330" y="4286256"/>
            <a:ext cx="1677825"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1"/>
            <a:ext cx="8258204" cy="584181"/>
          </a:xfrm>
        </p:spPr>
        <p:txBody>
          <a:bodyPr/>
          <a:lstStyle/>
          <a:p>
            <a:pPr>
              <a:buNone/>
            </a:pPr>
            <a:endParaRPr lang="ru-RU" dirty="0"/>
          </a:p>
          <a:p>
            <a:endParaRPr lang="ru-RU" dirty="0"/>
          </a:p>
          <a:p>
            <a:pPr>
              <a:buNone/>
            </a:pPr>
            <a:endParaRPr lang="ru-RU" dirty="0"/>
          </a:p>
          <a:p>
            <a:endParaRPr lang="ru-RU" dirty="0"/>
          </a:p>
        </p:txBody>
      </p:sp>
      <p:pic>
        <p:nvPicPr>
          <p:cNvPr id="13"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496" y="5429264"/>
            <a:ext cx="1320191" cy="1188000"/>
          </a:xfrm>
          <a:prstGeom prst="rect">
            <a:avLst/>
          </a:prstGeom>
          <a:noFill/>
        </p:spPr>
      </p:pic>
      <p:sp>
        <p:nvSpPr>
          <p:cNvPr id="4" name="Прямоугольник 3"/>
          <p:cNvSpPr/>
          <p:nvPr/>
        </p:nvSpPr>
        <p:spPr>
          <a:xfrm>
            <a:off x="0" y="142852"/>
            <a:ext cx="9144000" cy="646331"/>
          </a:xfrm>
          <a:prstGeom prst="rect">
            <a:avLst/>
          </a:prstGeom>
        </p:spPr>
        <p:txBody>
          <a:bodyPr wrap="square">
            <a:spAutoFit/>
          </a:bodyPr>
          <a:lstStyle/>
          <a:p>
            <a:pPr lvl="0" algn="ctr" fontAlgn="base">
              <a:spcBef>
                <a:spcPct val="0"/>
              </a:spcBef>
              <a:spcAft>
                <a:spcPct val="0"/>
              </a:spcAft>
            </a:pPr>
            <a:r>
              <a:rPr lang="en-US" sz="3600" b="1" dirty="0" err="1">
                <a:latin typeface="Times New Roman" pitchFamily="18" charset="0"/>
                <a:ea typeface="Times New Roman" pitchFamily="18" charset="0"/>
                <a:cs typeface="Times New Roman" pitchFamily="18" charset="0"/>
              </a:rPr>
              <a:t>Eksperementai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su</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vandeniu</a:t>
            </a:r>
            <a:endParaRPr lang="en-US" sz="4000" b="1" dirty="0">
              <a:latin typeface="Times New Roman" pitchFamily="18" charset="0"/>
              <a:ea typeface="Times New Roman" pitchFamily="18" charset="0"/>
              <a:cs typeface="Times New Roman" pitchFamily="18" charset="0"/>
            </a:endParaRPr>
          </a:p>
        </p:txBody>
      </p:sp>
      <p:pic>
        <p:nvPicPr>
          <p:cNvPr id="6" name="Рисунок 5" descr="IMG-c8146281a584e91211395f2bfd6268c0-V.jpg"/>
          <p:cNvPicPr>
            <a:picLocks noChangeAspect="1"/>
          </p:cNvPicPr>
          <p:nvPr/>
        </p:nvPicPr>
        <p:blipFill>
          <a:blip r:embed="rId3" cstate="print"/>
          <a:stretch>
            <a:fillRect/>
          </a:stretch>
        </p:blipFill>
        <p:spPr>
          <a:xfrm>
            <a:off x="285720" y="857232"/>
            <a:ext cx="13716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IMG-5e2488d3627ca808ccbbc0aab82c087d-V.jpg"/>
          <p:cNvPicPr>
            <a:picLocks noChangeAspect="1"/>
          </p:cNvPicPr>
          <p:nvPr/>
        </p:nvPicPr>
        <p:blipFill>
          <a:blip r:embed="rId4" cstate="print"/>
          <a:stretch>
            <a:fillRect/>
          </a:stretch>
        </p:blipFill>
        <p:spPr>
          <a:xfrm>
            <a:off x="285720" y="3643314"/>
            <a:ext cx="1647000"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IMG-a8c2ee5aaba3baed76af85fe67b1fbd4-V.jpg"/>
          <p:cNvPicPr>
            <a:picLocks noChangeAspect="1"/>
          </p:cNvPicPr>
          <p:nvPr/>
        </p:nvPicPr>
        <p:blipFill>
          <a:blip r:embed="rId5" cstate="print"/>
          <a:stretch>
            <a:fillRect/>
          </a:stretch>
        </p:blipFill>
        <p:spPr>
          <a:xfrm>
            <a:off x="4643438" y="1071546"/>
            <a:ext cx="162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IMG-bc4e031f603a72a5349e0388c6948780-V.jpg"/>
          <p:cNvPicPr>
            <a:picLocks noChangeAspect="1"/>
          </p:cNvPicPr>
          <p:nvPr/>
        </p:nvPicPr>
        <p:blipFill>
          <a:blip r:embed="rId6" cstate="print"/>
          <a:stretch>
            <a:fillRect/>
          </a:stretch>
        </p:blipFill>
        <p:spPr>
          <a:xfrm>
            <a:off x="5357818" y="3643314"/>
            <a:ext cx="17550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IMG-d7e3b8a1280a98e4c5432eb755ac2d87-V.jpg"/>
          <p:cNvPicPr>
            <a:picLocks noChangeAspect="1"/>
          </p:cNvPicPr>
          <p:nvPr/>
        </p:nvPicPr>
        <p:blipFill>
          <a:blip r:embed="rId7" cstate="print"/>
          <a:stretch>
            <a:fillRect/>
          </a:stretch>
        </p:blipFill>
        <p:spPr>
          <a:xfrm>
            <a:off x="2428860" y="3857628"/>
            <a:ext cx="138915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IMG-ff31832a2bf271fb12f78a0af81b97fe-V.jpg"/>
          <p:cNvPicPr>
            <a:picLocks noChangeAspect="1"/>
          </p:cNvPicPr>
          <p:nvPr/>
        </p:nvPicPr>
        <p:blipFill>
          <a:blip r:embed="rId8" cstate="print"/>
          <a:stretch>
            <a:fillRect/>
          </a:stretch>
        </p:blipFill>
        <p:spPr>
          <a:xfrm>
            <a:off x="7572396" y="3500438"/>
            <a:ext cx="107786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IMG-e224225c1a9b9245e89c273ec18cd4db-V.jpg"/>
          <p:cNvPicPr>
            <a:picLocks noChangeAspect="1"/>
          </p:cNvPicPr>
          <p:nvPr/>
        </p:nvPicPr>
        <p:blipFill>
          <a:blip r:embed="rId9" cstate="print"/>
          <a:stretch>
            <a:fillRect/>
          </a:stretch>
        </p:blipFill>
        <p:spPr>
          <a:xfrm>
            <a:off x="7215206" y="785794"/>
            <a:ext cx="14148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descr="IMG-98aae34e96d6168e66910ce50b2eec84-V.jpg"/>
          <p:cNvPicPr>
            <a:picLocks noChangeAspect="1"/>
          </p:cNvPicPr>
          <p:nvPr/>
        </p:nvPicPr>
        <p:blipFill>
          <a:blip r:embed="rId10" cstate="print"/>
          <a:stretch>
            <a:fillRect/>
          </a:stretch>
        </p:blipFill>
        <p:spPr>
          <a:xfrm>
            <a:off x="2500298" y="1285860"/>
            <a:ext cx="1647000"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14282" y="1500174"/>
          <a:ext cx="8501122" cy="3616082"/>
        </p:xfrm>
        <a:graphic>
          <a:graphicData uri="http://schemas.openxmlformats.org/drawingml/2006/table">
            <a:tbl>
              <a:tblPr/>
              <a:tblGrid>
                <a:gridCol w="2864778">
                  <a:extLst>
                    <a:ext uri="{9D8B030D-6E8A-4147-A177-3AD203B41FA5}">
                      <a16:colId xmlns:a16="http://schemas.microsoft.com/office/drawing/2014/main" xmlns="" val="20000"/>
                    </a:ext>
                  </a:extLst>
                </a:gridCol>
                <a:gridCol w="5636344">
                  <a:extLst>
                    <a:ext uri="{9D8B030D-6E8A-4147-A177-3AD203B41FA5}">
                      <a16:colId xmlns:a16="http://schemas.microsoft.com/office/drawing/2014/main" xmlns="" val="20001"/>
                    </a:ext>
                  </a:extLst>
                </a:gridCol>
              </a:tblGrid>
              <a:tr h="500066">
                <a:tc>
                  <a:txBody>
                    <a:bodyPr/>
                    <a:lstStyle/>
                    <a:p>
                      <a:pPr>
                        <a:lnSpc>
                          <a:spcPct val="115000"/>
                        </a:lnSpc>
                        <a:spcAft>
                          <a:spcPts val="0"/>
                        </a:spcAft>
                      </a:pPr>
                      <a:r>
                        <a:rPr lang="en-US" sz="1500" b="1" dirty="0" err="1">
                          <a:latin typeface="Times New Roman" pitchFamily="18" charset="0"/>
                          <a:ea typeface="Calibri"/>
                          <a:cs typeface="Times New Roman" pitchFamily="18" charset="0"/>
                        </a:rPr>
                        <a:t>Mokytojo</a:t>
                      </a:r>
                      <a:r>
                        <a:rPr lang="lt-LT"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vardas</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pavardė</a:t>
                      </a:r>
                      <a:endParaRPr lang="en-US" sz="15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a:latin typeface="Times New Roman" pitchFamily="18" charset="0"/>
                          <a:ea typeface="Calibri"/>
                          <a:cs typeface="Times New Roman" pitchFamily="18" charset="0"/>
                        </a:rPr>
                        <a:t>Irina Vasiljeva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2669">
                <a:tc>
                  <a:txBody>
                    <a:bodyPr/>
                    <a:lstStyle/>
                    <a:p>
                      <a:pPr>
                        <a:lnSpc>
                          <a:spcPct val="115000"/>
                        </a:lnSpc>
                        <a:spcAft>
                          <a:spcPts val="0"/>
                        </a:spcAft>
                      </a:pPr>
                      <a:r>
                        <a:rPr lang="en-US" sz="1500" b="1" dirty="0" err="1">
                          <a:latin typeface="Times New Roman" pitchFamily="18" charset="0"/>
                          <a:ea typeface="Calibri"/>
                          <a:cs typeface="Times New Roman" pitchFamily="18" charset="0"/>
                        </a:rPr>
                        <a:t>Grupės</a:t>
                      </a:r>
                      <a:r>
                        <a:rPr lang="lt-LT"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pavadinimas</a:t>
                      </a:r>
                      <a:endParaRPr lang="en-US" sz="15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lt-LT" sz="1500" dirty="0">
                          <a:latin typeface="Times New Roman" pitchFamily="18" charset="0"/>
                          <a:ea typeface="Calibri"/>
                          <a:cs typeface="Times New Roman" pitchFamily="18" charset="0"/>
                        </a:rPr>
                        <a:t>,,</a:t>
                      </a:r>
                      <a:r>
                        <a:rPr lang="en-US" sz="1500" dirty="0" err="1">
                          <a:latin typeface="Times New Roman" pitchFamily="18" charset="0"/>
                          <a:ea typeface="Calibri"/>
                          <a:cs typeface="Times New Roman" pitchFamily="18" charset="0"/>
                        </a:rPr>
                        <a:t>Saulutė</a:t>
                      </a:r>
                      <a:r>
                        <a:rPr lang="en-US" sz="15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1711">
                <a:tc>
                  <a:txBody>
                    <a:bodyPr/>
                    <a:lstStyle/>
                    <a:p>
                      <a:pPr>
                        <a:lnSpc>
                          <a:spcPct val="115000"/>
                        </a:lnSpc>
                        <a:spcAft>
                          <a:spcPts val="0"/>
                        </a:spcAft>
                      </a:pPr>
                      <a:r>
                        <a:rPr lang="en-US" sz="1500" b="1" dirty="0" err="1">
                          <a:latin typeface="Times New Roman" pitchFamily="18" charset="0"/>
                          <a:ea typeface="Calibri"/>
                          <a:cs typeface="Times New Roman" pitchFamily="18" charset="0"/>
                        </a:rPr>
                        <a:t>Tikslas</a:t>
                      </a:r>
                      <a:endParaRPr lang="en-US" sz="15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a:latin typeface="Times New Roman" pitchFamily="18" charset="0"/>
                          <a:ea typeface="Calibri"/>
                          <a:cs typeface="Times New Roman" pitchFamily="18" charset="0"/>
                        </a:rPr>
                        <a:t>Padėti vaikams susipažinti su vandens savybėmis, išmokti būti dėmesingais.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5779">
                <a:tc>
                  <a:txBody>
                    <a:bodyPr/>
                    <a:lstStyle/>
                    <a:p>
                      <a:pPr>
                        <a:spcAft>
                          <a:spcPts val="1000"/>
                        </a:spcAft>
                      </a:pPr>
                      <a:r>
                        <a:rPr lang="en-US" sz="1500" b="1" dirty="0" err="1">
                          <a:solidFill>
                            <a:srgbClr val="000000"/>
                          </a:solidFill>
                          <a:latin typeface="Times New Roman" pitchFamily="18" charset="0"/>
                          <a:ea typeface="Calibri"/>
                          <a:cs typeface="Times New Roman" pitchFamily="18" charset="0"/>
                        </a:rPr>
                        <a:t>Kokio</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amžiau</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svaikams</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skirtas</a:t>
                      </a:r>
                      <a:endParaRPr lang="en-US" sz="1500" b="1" dirty="0">
                        <a:solidFill>
                          <a:srgbClr val="000000"/>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dirty="0">
                          <a:latin typeface="Times New Roman" pitchFamily="18" charset="0"/>
                          <a:ea typeface="Calibri"/>
                          <a:cs typeface="Times New Roman" pitchFamily="18" charset="0"/>
                        </a:rPr>
                        <a:t>4 </a:t>
                      </a:r>
                      <a:r>
                        <a:rPr lang="en-US" sz="1500" dirty="0" err="1">
                          <a:latin typeface="Times New Roman" pitchFamily="18" charset="0"/>
                          <a:ea typeface="Calibri"/>
                          <a:cs typeface="Times New Roman" pitchFamily="18" charset="0"/>
                        </a:rPr>
                        <a:t>metų</a:t>
                      </a:r>
                      <a:r>
                        <a:rPr lang="en-US" sz="15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91559">
                <a:tc>
                  <a:txBody>
                    <a:bodyPr/>
                    <a:lstStyle/>
                    <a:p>
                      <a:pPr>
                        <a:spcAft>
                          <a:spcPts val="1000"/>
                        </a:spcAft>
                      </a:pPr>
                      <a:r>
                        <a:rPr lang="en-US" sz="1500" b="1" dirty="0" err="1">
                          <a:solidFill>
                            <a:srgbClr val="000000"/>
                          </a:solidFill>
                          <a:latin typeface="Times New Roman" pitchFamily="18" charset="0"/>
                          <a:ea typeface="Calibri"/>
                          <a:cs typeface="Times New Roman" pitchFamily="18" charset="0"/>
                        </a:rPr>
                        <a:t>Priemonės</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ir</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medžiagos</a:t>
                      </a:r>
                      <a:endParaRPr lang="en-US" sz="1500" b="1" dirty="0">
                        <a:solidFill>
                          <a:srgbClr val="000000"/>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a:latin typeface="Times New Roman" pitchFamily="18" charset="0"/>
                          <a:ea typeface="Calibri"/>
                          <a:cs typeface="Times New Roman" pitchFamily="18" charset="0"/>
                        </a:rPr>
                        <a:t>Vanduo, stiklinė, vandenyje tirpstančios vitamino C tabletės, kokteilio šiaudeliai.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12860">
                <a:tc>
                  <a:txBody>
                    <a:bodyPr/>
                    <a:lstStyle/>
                    <a:p>
                      <a:pPr>
                        <a:spcAft>
                          <a:spcPts val="1000"/>
                        </a:spcAft>
                      </a:pPr>
                      <a:r>
                        <a:rPr lang="en-US" sz="1500" b="1" dirty="0" err="1">
                          <a:solidFill>
                            <a:srgbClr val="000000"/>
                          </a:solidFill>
                          <a:latin typeface="Times New Roman" pitchFamily="18" charset="0"/>
                          <a:ea typeface="Calibri"/>
                          <a:cs typeface="Times New Roman" pitchFamily="18" charset="0"/>
                        </a:rPr>
                        <a:t>Trumpas</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eksperiment</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oaprašymas</a:t>
                      </a:r>
                      <a:endParaRPr lang="en-US" sz="1500" b="1" dirty="0">
                        <a:solidFill>
                          <a:srgbClr val="000000"/>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dirty="0">
                          <a:latin typeface="Times New Roman" pitchFamily="18" charset="0"/>
                          <a:ea typeface="Calibri"/>
                          <a:cs typeface="Times New Roman" pitchFamily="18" charset="0"/>
                        </a:rPr>
                        <a:t>Ant </a:t>
                      </a:r>
                      <a:r>
                        <a:rPr lang="en-US" sz="1500" dirty="0" err="1">
                          <a:latin typeface="Times New Roman" pitchFamily="18" charset="0"/>
                          <a:ea typeface="Calibri"/>
                          <a:cs typeface="Times New Roman" pitchFamily="18" charset="0"/>
                        </a:rPr>
                        <a:t>stalo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pastatome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stiklinę</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vandeniu</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ją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įmetame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tirpstančią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vitamino</a:t>
                      </a:r>
                      <a:r>
                        <a:rPr lang="en-US" sz="1500" dirty="0">
                          <a:latin typeface="Times New Roman" pitchFamily="18" charset="0"/>
                          <a:ea typeface="Calibri"/>
                          <a:cs typeface="Times New Roman" pitchFamily="18" charset="0"/>
                        </a:rPr>
                        <a:t> C </a:t>
                      </a:r>
                      <a:r>
                        <a:rPr lang="en-US" sz="1500" dirty="0" err="1">
                          <a:latin typeface="Times New Roman" pitchFamily="18" charset="0"/>
                          <a:ea typeface="Calibri"/>
                          <a:cs typeface="Times New Roman" pitchFamily="18" charset="0"/>
                        </a:rPr>
                        <a:t>tabletę</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stebime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vyksta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pradeda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šnypšti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ištirpina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tabletę</a:t>
                      </a:r>
                      <a:r>
                        <a:rPr lang="en-US" sz="15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91559">
                <a:tc>
                  <a:txBody>
                    <a:bodyPr/>
                    <a:lstStyle/>
                    <a:p>
                      <a:pPr>
                        <a:spcAft>
                          <a:spcPts val="1000"/>
                        </a:spcAft>
                      </a:pPr>
                      <a:r>
                        <a:rPr lang="en-US" sz="1500" b="1" dirty="0" err="1">
                          <a:solidFill>
                            <a:srgbClr val="000000"/>
                          </a:solidFill>
                          <a:latin typeface="Times New Roman" pitchFamily="18" charset="0"/>
                          <a:ea typeface="Calibri"/>
                          <a:cs typeface="Times New Roman" pitchFamily="18" charset="0"/>
                        </a:rPr>
                        <a:t>Rezultatas</a:t>
                      </a:r>
                      <a:r>
                        <a:rPr lang="lt-LT" sz="1500" b="1" dirty="0">
                          <a:solidFill>
                            <a:srgbClr val="000000"/>
                          </a:solidFill>
                          <a:latin typeface="Times New Roman" pitchFamily="18" charset="0"/>
                          <a:ea typeface="Calibri"/>
                          <a:cs typeface="Times New Roman" pitchFamily="18" charset="0"/>
                        </a:rPr>
                        <a:t> </a:t>
                      </a:r>
                      <a:r>
                        <a:rPr lang="en-US" sz="1500" b="1" dirty="0">
                          <a:solidFill>
                            <a:srgbClr val="000000"/>
                          </a:solidFill>
                          <a:latin typeface="Times New Roman" pitchFamily="18" charset="0"/>
                          <a:ea typeface="Calibri"/>
                          <a:cs typeface="Times New Roman" pitchFamily="18" charset="0"/>
                        </a:rPr>
                        <a:t>(</a:t>
                      </a:r>
                      <a:r>
                        <a:rPr lang="en-US" sz="1500" b="1" dirty="0" err="1">
                          <a:solidFill>
                            <a:srgbClr val="000000"/>
                          </a:solidFill>
                          <a:latin typeface="Times New Roman" pitchFamily="18" charset="0"/>
                          <a:ea typeface="Calibri"/>
                          <a:cs typeface="Times New Roman" pitchFamily="18" charset="0"/>
                        </a:rPr>
                        <a:t>nauda</a:t>
                      </a:r>
                      <a:r>
                        <a:rPr lang="lt-LT"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vaikams</a:t>
                      </a:r>
                      <a:r>
                        <a:rPr lang="en-US" sz="1500" b="1" dirty="0">
                          <a:solidFill>
                            <a:srgbClr val="000000"/>
                          </a:solidFill>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dirty="0" err="1">
                          <a:latin typeface="Times New Roman" pitchFamily="18" charset="0"/>
                          <a:ea typeface="Calibri"/>
                          <a:cs typeface="Times New Roman" pitchFamily="18" charset="0"/>
                        </a:rPr>
                        <a:t>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puikiai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praleido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laiką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pamatė</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tirpstančio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vitamino</a:t>
                      </a:r>
                      <a:r>
                        <a:rPr lang="en-US" sz="1500" dirty="0">
                          <a:latin typeface="Times New Roman" pitchFamily="18" charset="0"/>
                          <a:ea typeface="Calibri"/>
                          <a:cs typeface="Times New Roman" pitchFamily="18" charset="0"/>
                        </a:rPr>
                        <a:t> C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reakciją</a:t>
                      </a:r>
                      <a:r>
                        <a:rPr lang="en-US" sz="15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710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800" b="1" i="0"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t-LT" sz="3200" b="1" i="0"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3200" b="1" i="0"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lt-LT" sz="3200" b="1" i="0" strike="noStrike" cap="none" normalizeH="0" baseline="0" dirty="0">
                <a:ln>
                  <a:noFill/>
                </a:ln>
                <a:solidFill>
                  <a:schemeClr val="tx1"/>
                </a:solidFill>
                <a:effectLst/>
                <a:latin typeface="Times New Roman" pitchFamily="18" charset="0"/>
                <a:ea typeface="Calibri" pitchFamily="34" charset="0"/>
                <a:cs typeface="Times New Roman" pitchFamily="18" charset="0"/>
              </a:rPr>
              <a:t>ANDUO PAGALBININKAS</a:t>
            </a:r>
            <a:r>
              <a:rPr kumimoji="0" lang="en-US" sz="3200" b="1" i="0"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3200" b="1" i="0"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sp>
        <p:nvSpPr>
          <p:cNvPr id="3" name="Прямоугольник 2"/>
          <p:cNvSpPr/>
          <p:nvPr/>
        </p:nvSpPr>
        <p:spPr>
          <a:xfrm>
            <a:off x="0" y="214290"/>
            <a:ext cx="9144000" cy="584775"/>
          </a:xfrm>
          <a:prstGeom prst="rect">
            <a:avLst/>
          </a:prstGeom>
        </p:spPr>
        <p:txBody>
          <a:bodyPr wrap="square">
            <a:spAutoFit/>
          </a:bodyPr>
          <a:lstStyle/>
          <a:p>
            <a:pPr lvl="0" algn="ctr" fontAlgn="base">
              <a:spcBef>
                <a:spcPct val="0"/>
              </a:spcBef>
              <a:spcAft>
                <a:spcPct val="0"/>
              </a:spcAft>
            </a:pPr>
            <a:r>
              <a:rPr lang="lt-LT" sz="3200" b="1" dirty="0">
                <a:latin typeface="Times New Roman" pitchFamily="18" charset="0"/>
                <a:ea typeface="Calibri" pitchFamily="34" charset="0"/>
                <a:cs typeface="Times New Roman" pitchFamily="18" charset="0"/>
              </a:rPr>
              <a:t>,,</a:t>
            </a:r>
            <a:r>
              <a:rPr lang="en-US" sz="3200" b="1" dirty="0">
                <a:latin typeface="Times New Roman" pitchFamily="18" charset="0"/>
                <a:ea typeface="Calibri" pitchFamily="34" charset="0"/>
                <a:cs typeface="Times New Roman" pitchFamily="18" charset="0"/>
              </a:rPr>
              <a:t>V</a:t>
            </a:r>
            <a:r>
              <a:rPr lang="lt-LT" sz="3200" b="1" dirty="0">
                <a:latin typeface="Times New Roman" pitchFamily="18" charset="0"/>
                <a:ea typeface="Calibri" pitchFamily="34" charset="0"/>
                <a:cs typeface="Times New Roman" pitchFamily="18" charset="0"/>
              </a:rPr>
              <a:t>ANDUO PAGALBININKAS</a:t>
            </a:r>
            <a:r>
              <a:rPr lang="en-US" sz="3200" b="1" dirty="0">
                <a:latin typeface="Times New Roman" pitchFamily="18" charset="0"/>
                <a:ea typeface="Calibri" pitchFamily="34" charset="0"/>
                <a:cs typeface="Times New Roman" pitchFamily="18" charset="0"/>
              </a:rPr>
              <a:t>”</a:t>
            </a:r>
            <a:endParaRPr lang="en-US" sz="3200" b="1" dirty="0">
              <a:latin typeface="Times New Roman" pitchFamily="18" charset="0"/>
              <a:cs typeface="Times New Roman" pitchFamily="18" charset="0"/>
            </a:endParaRPr>
          </a:p>
        </p:txBody>
      </p:sp>
      <p:pic>
        <p:nvPicPr>
          <p:cNvPr id="8" name="Рисунок 7" descr="1.jpg"/>
          <p:cNvPicPr>
            <a:picLocks noChangeAspect="1"/>
          </p:cNvPicPr>
          <p:nvPr/>
        </p:nvPicPr>
        <p:blipFill>
          <a:blip r:embed="rId2" cstate="print"/>
          <a:stretch>
            <a:fillRect/>
          </a:stretch>
        </p:blipFill>
        <p:spPr>
          <a:xfrm>
            <a:off x="428596" y="1071546"/>
            <a:ext cx="3840000"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descr="2.jpg"/>
          <p:cNvPicPr>
            <a:picLocks noChangeAspect="1"/>
          </p:cNvPicPr>
          <p:nvPr/>
        </p:nvPicPr>
        <p:blipFill>
          <a:blip r:embed="rId3" cstate="print"/>
          <a:stretch>
            <a:fillRect/>
          </a:stretch>
        </p:blipFill>
        <p:spPr>
          <a:xfrm>
            <a:off x="5072066" y="1285860"/>
            <a:ext cx="3840000"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descr="3.jpg"/>
          <p:cNvPicPr>
            <a:picLocks noChangeAspect="1"/>
          </p:cNvPicPr>
          <p:nvPr/>
        </p:nvPicPr>
        <p:blipFill>
          <a:blip r:embed="rId4" cstate="print"/>
          <a:stretch>
            <a:fillRect/>
          </a:stretch>
        </p:blipFill>
        <p:spPr>
          <a:xfrm>
            <a:off x="1000100" y="4143380"/>
            <a:ext cx="3840000"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84" y="4214818"/>
            <a:ext cx="1320191" cy="118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1071545"/>
          <a:ext cx="8143932" cy="5623560"/>
        </p:xfrm>
        <a:graphic>
          <a:graphicData uri="http://schemas.openxmlformats.org/drawingml/2006/table">
            <a:tbl>
              <a:tblPr>
                <a:effectLst/>
              </a:tblPr>
              <a:tblGrid>
                <a:gridCol w="2571768">
                  <a:extLst>
                    <a:ext uri="{9D8B030D-6E8A-4147-A177-3AD203B41FA5}">
                      <a16:colId xmlns:a16="http://schemas.microsoft.com/office/drawing/2014/main" xmlns="" val="20000"/>
                    </a:ext>
                  </a:extLst>
                </a:gridCol>
                <a:gridCol w="5572164">
                  <a:extLst>
                    <a:ext uri="{9D8B030D-6E8A-4147-A177-3AD203B41FA5}">
                      <a16:colId xmlns:a16="http://schemas.microsoft.com/office/drawing/2014/main" xmlns="" val="20001"/>
                    </a:ext>
                  </a:extLst>
                </a:gridCol>
              </a:tblGrid>
              <a:tr h="329714">
                <a:tc>
                  <a:txBody>
                    <a:bodyPr/>
                    <a:lstStyle/>
                    <a:p>
                      <a:pPr algn="just">
                        <a:lnSpc>
                          <a:spcPct val="15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lt-LT" sz="1500" dirty="0">
                          <a:latin typeface="Times New Roman"/>
                          <a:ea typeface="Calibri"/>
                          <a:cs typeface="Times New Roman"/>
                        </a:rPr>
                        <a:t>Olga Safonova</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9714">
                <a:tc>
                  <a:txBody>
                    <a:bodyPr/>
                    <a:lstStyle/>
                    <a:p>
                      <a:pPr algn="just">
                        <a:lnSpc>
                          <a:spcPct val="150000"/>
                        </a:lnSpc>
                        <a:spcBef>
                          <a:spcPts val="1200"/>
                        </a:spcBef>
                        <a:spcAft>
                          <a:spcPts val="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lt-LT"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a:latin typeface="Times New Roman"/>
                          <a:ea typeface="Calibri"/>
                          <a:cs typeface="Times New Roman"/>
                        </a:rPr>
                        <a:t>,,</a:t>
                      </a:r>
                      <a:r>
                        <a:rPr lang="en-US" sz="1500" dirty="0" err="1">
                          <a:latin typeface="Times New Roman"/>
                          <a:ea typeface="Calibri"/>
                          <a:cs typeface="Times New Roman"/>
                        </a:rPr>
                        <a:t>Ramunė</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59427">
                <a:tc>
                  <a:txBody>
                    <a:bodyPr/>
                    <a:lstStyle/>
                    <a:p>
                      <a:pPr algn="just">
                        <a:lnSpc>
                          <a:spcPct val="15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a:ea typeface="Calibri"/>
                          <a:cs typeface="Times New Roman"/>
                        </a:rPr>
                        <a:t>Sudominti</a:t>
                      </a:r>
                      <a:r>
                        <a:rPr lang="en-US" sz="1500" dirty="0">
                          <a:latin typeface="Times New Roman"/>
                          <a:ea typeface="Calibri"/>
                          <a:cs typeface="Times New Roman"/>
                        </a:rPr>
                        <a:t> </a:t>
                      </a:r>
                      <a:r>
                        <a:rPr lang="en-US" sz="1500" dirty="0" err="1">
                          <a:latin typeface="Times New Roman"/>
                          <a:ea typeface="Calibri"/>
                          <a:cs typeface="Times New Roman"/>
                        </a:rPr>
                        <a:t>vaikus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sužinoti</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tarpusavyje</a:t>
                      </a:r>
                      <a:r>
                        <a:rPr lang="en-US" sz="1500" dirty="0">
                          <a:latin typeface="Times New Roman"/>
                          <a:ea typeface="Calibri"/>
                          <a:cs typeface="Times New Roman"/>
                        </a:rPr>
                        <a:t> </a:t>
                      </a:r>
                      <a:r>
                        <a:rPr lang="en-US" sz="1500" dirty="0" err="1">
                          <a:latin typeface="Times New Roman"/>
                          <a:ea typeface="Calibri"/>
                          <a:cs typeface="Times New Roman"/>
                        </a:rPr>
                        <a:t>reaguoja</a:t>
                      </a:r>
                      <a:r>
                        <a:rPr lang="en-US" sz="1500" dirty="0">
                          <a:latin typeface="Times New Roman"/>
                          <a:ea typeface="Calibri"/>
                          <a:cs typeface="Times New Roman"/>
                        </a:rPr>
                        <a:t> </a:t>
                      </a:r>
                      <a:r>
                        <a:rPr lang="en-US" sz="1500" dirty="0" err="1">
                          <a:latin typeface="Times New Roman"/>
                          <a:ea typeface="Calibri"/>
                          <a:cs typeface="Times New Roman"/>
                        </a:rPr>
                        <a:t>sumaišytas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aliejus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putojanti</a:t>
                      </a:r>
                      <a:r>
                        <a:rPr lang="en-US" sz="1500" dirty="0">
                          <a:latin typeface="Times New Roman"/>
                          <a:ea typeface="Calibri"/>
                          <a:cs typeface="Times New Roman"/>
                        </a:rPr>
                        <a:t> </a:t>
                      </a:r>
                      <a:r>
                        <a:rPr lang="en-US" sz="1500" dirty="0" err="1">
                          <a:latin typeface="Times New Roman"/>
                          <a:ea typeface="Calibri"/>
                          <a:cs typeface="Times New Roman"/>
                        </a:rPr>
                        <a:t>tabletė</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714">
                <a:tc>
                  <a:txBody>
                    <a:bodyPr/>
                    <a:lstStyle/>
                    <a:p>
                      <a:pPr algn="l">
                        <a:lnSpc>
                          <a:spcPct val="100000"/>
                        </a:lnSpc>
                        <a:spcBef>
                          <a:spcPts val="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lt-LT"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lt-LT" sz="1500" b="1" dirty="0">
                          <a:solidFill>
                            <a:srgbClr val="000000"/>
                          </a:solidFill>
                          <a:latin typeface="Times New Roman"/>
                          <a:ea typeface="Calibri"/>
                          <a:cs typeface="Times New Roman"/>
                        </a:rPr>
                        <a:t> </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lt-LT" sz="1500" b="1" dirty="0">
                        <a:solidFill>
                          <a:srgbClr val="000000"/>
                        </a:solidFill>
                        <a:latin typeface="Times New Roman"/>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a:latin typeface="Times New Roman"/>
                          <a:ea typeface="Calibri"/>
                          <a:cs typeface="Times New Roman"/>
                        </a:rPr>
                        <a:t>4-5 </a:t>
                      </a:r>
                      <a:r>
                        <a:rPr lang="en-US" sz="1500" dirty="0" err="1">
                          <a:latin typeface="Times New Roman"/>
                          <a:ea typeface="Calibri"/>
                          <a:cs typeface="Times New Roman"/>
                        </a:rPr>
                        <a:t>metų</a:t>
                      </a:r>
                      <a:r>
                        <a:rPr lang="en-US" sz="1500" dirty="0">
                          <a:latin typeface="Times New Roman"/>
                          <a:ea typeface="Calibri"/>
                          <a:cs typeface="Times New Roman"/>
                        </a:rPr>
                        <a:t> </a:t>
                      </a:r>
                      <a:r>
                        <a:rPr lang="en-US" sz="1500" dirty="0" err="1">
                          <a:latin typeface="Times New Roman"/>
                          <a:ea typeface="Calibri"/>
                          <a:cs typeface="Times New Roman"/>
                        </a:rPr>
                        <a:t>vaikams</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9714">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Priemonės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ir</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a:ea typeface="Calibri"/>
                          <a:cs typeface="Times New Roman"/>
                        </a:rPr>
                        <a:t>Stiklainiai</a:t>
                      </a:r>
                      <a:r>
                        <a:rPr lang="en-US" sz="1500" dirty="0">
                          <a:latin typeface="Times New Roman"/>
                          <a:ea typeface="Calibri"/>
                          <a:cs typeface="Times New Roman"/>
                        </a:rPr>
                        <a:t> (</a:t>
                      </a:r>
                      <a:r>
                        <a:rPr lang="en-US" sz="1500" dirty="0" err="1">
                          <a:latin typeface="Times New Roman"/>
                          <a:ea typeface="Calibri"/>
                          <a:cs typeface="Times New Roman"/>
                        </a:rPr>
                        <a:t>kiekvienam</a:t>
                      </a:r>
                      <a:r>
                        <a:rPr lang="en-US" sz="1500" dirty="0">
                          <a:latin typeface="Times New Roman"/>
                          <a:ea typeface="Calibri"/>
                          <a:cs typeface="Times New Roman"/>
                        </a:rPr>
                        <a:t> </a:t>
                      </a:r>
                      <a:r>
                        <a:rPr lang="en-US" sz="1500" dirty="0" err="1">
                          <a:latin typeface="Times New Roman"/>
                          <a:ea typeface="Calibri"/>
                          <a:cs typeface="Times New Roman"/>
                        </a:rPr>
                        <a:t>vaikui</a:t>
                      </a:r>
                      <a:r>
                        <a:rPr lang="en-US" sz="1500" dirty="0">
                          <a:latin typeface="Times New Roman"/>
                          <a:ea typeface="Calibri"/>
                          <a:cs typeface="Times New Roman"/>
                        </a:rPr>
                        <a:t>), </a:t>
                      </a:r>
                      <a:r>
                        <a:rPr lang="en-US" sz="1500" dirty="0" err="1">
                          <a:latin typeface="Times New Roman"/>
                          <a:ea typeface="Calibri"/>
                          <a:cs typeface="Times New Roman"/>
                        </a:rPr>
                        <a:t>šnypščiančios</a:t>
                      </a:r>
                      <a:r>
                        <a:rPr lang="en-US" sz="1500" dirty="0">
                          <a:latin typeface="Times New Roman"/>
                          <a:ea typeface="Calibri"/>
                          <a:cs typeface="Times New Roman"/>
                        </a:rPr>
                        <a:t> </a:t>
                      </a:r>
                      <a:r>
                        <a:rPr lang="en-US" sz="1500" dirty="0" err="1">
                          <a:latin typeface="Times New Roman"/>
                          <a:ea typeface="Calibri"/>
                          <a:cs typeface="Times New Roman"/>
                        </a:rPr>
                        <a:t>tabletės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aliejus</a:t>
                      </a:r>
                      <a:r>
                        <a:rPr lang="en-US" sz="1500" dirty="0">
                          <a:latin typeface="Times New Roman"/>
                          <a:ea typeface="Calibri"/>
                          <a:cs typeface="Times New Roman"/>
                        </a:rPr>
                        <a:t>, </a:t>
                      </a:r>
                      <a:r>
                        <a:rPr lang="en-US" sz="1500" dirty="0" err="1">
                          <a:latin typeface="Times New Roman"/>
                          <a:ea typeface="Calibri"/>
                          <a:cs typeface="Times New Roman"/>
                        </a:rPr>
                        <a:t>dažai</a:t>
                      </a:r>
                      <a:r>
                        <a:rPr lang="en-US" sz="1500" dirty="0">
                          <a:latin typeface="Times New Roman"/>
                          <a:ea typeface="Calibri"/>
                          <a:cs typeface="Times New Roman"/>
                        </a:rPr>
                        <a:t>, </a:t>
                      </a:r>
                      <a:r>
                        <a:rPr lang="en-US" sz="1500" dirty="0" err="1">
                          <a:latin typeface="Times New Roman"/>
                          <a:ea typeface="Calibri"/>
                          <a:cs typeface="Times New Roman"/>
                        </a:rPr>
                        <a:t>pipetės</a:t>
                      </a:r>
                      <a:r>
                        <a:rPr lang="lt-LT" sz="1500" dirty="0">
                          <a:latin typeface="Times New Roman"/>
                          <a:ea typeface="Calibri"/>
                          <a:cs typeface="Times New Roman"/>
                        </a:rPr>
                        <a:t>,</a:t>
                      </a:r>
                      <a:r>
                        <a:rPr lang="lt-LT" sz="1500" baseline="0" dirty="0">
                          <a:latin typeface="Times New Roman"/>
                          <a:ea typeface="Calibri"/>
                          <a:cs typeface="Times New Roman"/>
                        </a:rPr>
                        <a:t> </a:t>
                      </a:r>
                      <a:r>
                        <a:rPr lang="lt-LT" sz="1600" baseline="0" dirty="0">
                          <a:latin typeface="Times New Roman" pitchFamily="18" charset="0"/>
                          <a:ea typeface="Calibri"/>
                          <a:cs typeface="Times New Roman" pitchFamily="18" charset="0"/>
                        </a:rPr>
                        <a:t>š</a:t>
                      </a:r>
                      <a:r>
                        <a:rPr lang="en-US" sz="1600" dirty="0" err="1">
                          <a:latin typeface="Times New Roman" pitchFamily="18" charset="0"/>
                          <a:ea typeface="Calibri"/>
                          <a:cs typeface="Times New Roman" pitchFamily="18" charset="0"/>
                        </a:rPr>
                        <a:t>viesos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stalas</a:t>
                      </a:r>
                      <a:r>
                        <a:rPr lang="lt-LT" sz="1600" dirty="0">
                          <a:latin typeface="Times New Roman" pitchFamily="18" charset="0"/>
                          <a:ea typeface="Calibri"/>
                          <a:cs typeface="Times New Roman" pitchFamily="18" charset="0"/>
                        </a:rPr>
                        <a:t>.</a:t>
                      </a:r>
                      <a:endParaRPr lang="en-US" sz="1500" dirty="0">
                        <a:latin typeface="Times New Roman" pitchFamily="18" charset="0"/>
                        <a:ea typeface="Calibri"/>
                        <a:cs typeface="Times New Roman" pitchFamily="18" charset="0"/>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59427">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a:latin typeface="Times New Roman"/>
                          <a:ea typeface="Calibri"/>
                          <a:cs typeface="Times New Roman"/>
                        </a:rPr>
                        <a:t>Į </a:t>
                      </a:r>
                      <a:r>
                        <a:rPr lang="en-US" sz="1500" dirty="0" err="1">
                          <a:latin typeface="Times New Roman"/>
                          <a:ea typeface="Calibri"/>
                          <a:cs typeface="Times New Roman"/>
                        </a:rPr>
                        <a:t>stiklinę</a:t>
                      </a:r>
                      <a:r>
                        <a:rPr lang="en-US" sz="1500" dirty="0">
                          <a:latin typeface="Times New Roman"/>
                          <a:ea typeface="Calibri"/>
                          <a:cs typeface="Times New Roman"/>
                        </a:rPr>
                        <a:t> </a:t>
                      </a:r>
                      <a:r>
                        <a:rPr lang="en-US" sz="1500" dirty="0" err="1">
                          <a:latin typeface="Times New Roman"/>
                          <a:ea typeface="Calibri"/>
                          <a:cs typeface="Times New Roman"/>
                        </a:rPr>
                        <a:t>įpilamas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jis</a:t>
                      </a:r>
                      <a:r>
                        <a:rPr lang="en-US" sz="1500" dirty="0">
                          <a:latin typeface="Times New Roman"/>
                          <a:ea typeface="Calibri"/>
                          <a:cs typeface="Times New Roman"/>
                        </a:rPr>
                        <a:t> </a:t>
                      </a:r>
                      <a:r>
                        <a:rPr lang="en-US" sz="1500" dirty="0" err="1">
                          <a:latin typeface="Times New Roman"/>
                          <a:ea typeface="Calibri"/>
                          <a:cs typeface="Times New Roman"/>
                        </a:rPr>
                        <a:t>nudažomas</a:t>
                      </a:r>
                      <a:r>
                        <a:rPr lang="en-US" sz="1500" dirty="0">
                          <a:latin typeface="Times New Roman"/>
                          <a:ea typeface="Calibri"/>
                          <a:cs typeface="Times New Roman"/>
                        </a:rPr>
                        <a:t> </a:t>
                      </a:r>
                      <a:r>
                        <a:rPr lang="en-US" sz="1500" dirty="0" err="1">
                          <a:latin typeface="Times New Roman"/>
                          <a:ea typeface="Calibri"/>
                          <a:cs typeface="Times New Roman"/>
                        </a:rPr>
                        <a:t>guašu</a:t>
                      </a:r>
                      <a:r>
                        <a:rPr lang="en-US" sz="1500" dirty="0">
                          <a:latin typeface="Times New Roman"/>
                          <a:ea typeface="Calibri"/>
                          <a:cs typeface="Times New Roman"/>
                        </a:rPr>
                        <a:t>. Į </a:t>
                      </a:r>
                      <a:r>
                        <a:rPr lang="en-US" sz="1500" dirty="0" err="1">
                          <a:latin typeface="Times New Roman"/>
                          <a:ea typeface="Calibri"/>
                          <a:cs typeface="Times New Roman"/>
                        </a:rPr>
                        <a:t>nudažytą</a:t>
                      </a:r>
                      <a:r>
                        <a:rPr lang="en-US" sz="1500" dirty="0">
                          <a:latin typeface="Times New Roman"/>
                          <a:ea typeface="Calibri"/>
                          <a:cs typeface="Times New Roman"/>
                        </a:rPr>
                        <a:t> </a:t>
                      </a:r>
                      <a:r>
                        <a:rPr lang="en-US" sz="1500" dirty="0" err="1">
                          <a:latin typeface="Times New Roman"/>
                          <a:ea typeface="Calibri"/>
                          <a:cs typeface="Times New Roman"/>
                        </a:rPr>
                        <a:t>vandenį</a:t>
                      </a:r>
                      <a:r>
                        <a:rPr lang="en-US" sz="1500" dirty="0">
                          <a:latin typeface="Times New Roman"/>
                          <a:ea typeface="Calibri"/>
                          <a:cs typeface="Times New Roman"/>
                        </a:rPr>
                        <a:t> </a:t>
                      </a:r>
                      <a:r>
                        <a:rPr lang="en-US" sz="1500" dirty="0" err="1">
                          <a:latin typeface="Times New Roman"/>
                          <a:ea typeface="Calibri"/>
                          <a:cs typeface="Times New Roman"/>
                        </a:rPr>
                        <a:t>pilamas</a:t>
                      </a:r>
                      <a:r>
                        <a:rPr lang="en-US" sz="1500" dirty="0">
                          <a:latin typeface="Times New Roman"/>
                          <a:ea typeface="Calibri"/>
                          <a:cs typeface="Times New Roman"/>
                        </a:rPr>
                        <a:t> </a:t>
                      </a:r>
                      <a:r>
                        <a:rPr lang="en-US" sz="1500" dirty="0" err="1">
                          <a:latin typeface="Times New Roman"/>
                          <a:ea typeface="Calibri"/>
                          <a:cs typeface="Times New Roman"/>
                        </a:rPr>
                        <a:t>aliejus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dedama</a:t>
                      </a:r>
                      <a:r>
                        <a:rPr lang="en-US" sz="1500" dirty="0">
                          <a:latin typeface="Times New Roman"/>
                          <a:ea typeface="Calibri"/>
                          <a:cs typeface="Times New Roman"/>
                        </a:rPr>
                        <a:t> </a:t>
                      </a:r>
                      <a:r>
                        <a:rPr lang="en-US" sz="1500" dirty="0" err="1">
                          <a:latin typeface="Times New Roman"/>
                          <a:ea typeface="Calibri"/>
                          <a:cs typeface="Times New Roman"/>
                        </a:rPr>
                        <a:t>viena</a:t>
                      </a:r>
                      <a:r>
                        <a:rPr lang="en-US" sz="1500" dirty="0">
                          <a:latin typeface="Times New Roman"/>
                          <a:ea typeface="Calibri"/>
                          <a:cs typeface="Times New Roman"/>
                        </a:rPr>
                        <a:t> </a:t>
                      </a:r>
                      <a:r>
                        <a:rPr lang="en-US" sz="1500" dirty="0" err="1">
                          <a:latin typeface="Times New Roman"/>
                          <a:ea typeface="Calibri"/>
                          <a:cs typeface="Times New Roman"/>
                        </a:rPr>
                        <a:t>putojanti</a:t>
                      </a:r>
                      <a:r>
                        <a:rPr lang="en-US" sz="1500" dirty="0">
                          <a:latin typeface="Times New Roman"/>
                          <a:ea typeface="Calibri"/>
                          <a:cs typeface="Times New Roman"/>
                        </a:rPr>
                        <a:t> </a:t>
                      </a:r>
                      <a:r>
                        <a:rPr lang="en-US" sz="1500" dirty="0" err="1">
                          <a:latin typeface="Times New Roman"/>
                          <a:ea typeface="Calibri"/>
                          <a:cs typeface="Times New Roman"/>
                        </a:rPr>
                        <a:t>tabletė</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48570">
                <a:tc>
                  <a:txBody>
                    <a:bodyPr/>
                    <a:lstStyle/>
                    <a:p>
                      <a:pPr algn="just">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a:ea typeface="Calibri"/>
                          <a:cs typeface="Times New Roman"/>
                        </a:rPr>
                        <a:t>Vaikai</a:t>
                      </a:r>
                      <a:r>
                        <a:rPr lang="en-US" sz="1500" dirty="0">
                          <a:latin typeface="Times New Roman"/>
                          <a:ea typeface="Calibri"/>
                          <a:cs typeface="Times New Roman"/>
                        </a:rPr>
                        <a:t> bus </a:t>
                      </a:r>
                      <a:r>
                        <a:rPr lang="en-US" sz="1500" dirty="0" err="1">
                          <a:latin typeface="Times New Roman"/>
                          <a:ea typeface="Calibri"/>
                          <a:cs typeface="Times New Roman"/>
                        </a:rPr>
                        <a:t>susidomėj</a:t>
                      </a:r>
                      <a:r>
                        <a:rPr lang="lt-LT" sz="1500" dirty="0">
                          <a:latin typeface="Times New Roman"/>
                          <a:ea typeface="Calibri"/>
                          <a:cs typeface="Times New Roman"/>
                        </a:rPr>
                        <a:t>ę</a:t>
                      </a:r>
                      <a:r>
                        <a:rPr lang="en-US" sz="1500" dirty="0">
                          <a:latin typeface="Times New Roman"/>
                          <a:ea typeface="Calibri"/>
                          <a:cs typeface="Times New Roman"/>
                        </a:rPr>
                        <a:t>, </a:t>
                      </a:r>
                      <a:r>
                        <a:rPr lang="en-US" sz="1500" dirty="0" err="1">
                          <a:latin typeface="Times New Roman"/>
                          <a:ea typeface="Calibri"/>
                          <a:cs typeface="Times New Roman"/>
                        </a:rPr>
                        <a:t>aktyviai</a:t>
                      </a:r>
                      <a:r>
                        <a:rPr lang="en-US" sz="1500" dirty="0">
                          <a:latin typeface="Times New Roman"/>
                          <a:ea typeface="Calibri"/>
                          <a:cs typeface="Times New Roman"/>
                        </a:rPr>
                        <a:t> </a:t>
                      </a:r>
                      <a:r>
                        <a:rPr lang="en-US" sz="1500" dirty="0" err="1">
                          <a:latin typeface="Times New Roman"/>
                          <a:ea typeface="Calibri"/>
                          <a:cs typeface="Times New Roman"/>
                        </a:rPr>
                        <a:t>įsitrauks</a:t>
                      </a:r>
                      <a:r>
                        <a:rPr lang="en-US" sz="1500" dirty="0">
                          <a:latin typeface="Times New Roman"/>
                          <a:ea typeface="Calibri"/>
                          <a:cs typeface="Times New Roman"/>
                        </a:rPr>
                        <a:t> į </a:t>
                      </a:r>
                      <a:r>
                        <a:rPr lang="en-US" sz="1500" dirty="0" err="1">
                          <a:latin typeface="Times New Roman"/>
                          <a:ea typeface="Calibri"/>
                          <a:cs typeface="Times New Roman"/>
                        </a:rPr>
                        <a:t>atliekam</a:t>
                      </a:r>
                      <a:r>
                        <a:rPr lang="lt-LT" sz="1500" dirty="0">
                          <a:latin typeface="Times New Roman"/>
                          <a:ea typeface="Calibri"/>
                          <a:cs typeface="Times New Roman"/>
                        </a:rPr>
                        <a:t>ą</a:t>
                      </a:r>
                      <a:r>
                        <a:rPr lang="en-US" sz="1500" dirty="0">
                          <a:latin typeface="Times New Roman"/>
                          <a:ea typeface="Calibri"/>
                          <a:cs typeface="Times New Roman"/>
                        </a:rPr>
                        <a:t> </a:t>
                      </a:r>
                      <a:r>
                        <a:rPr lang="en-US" sz="1500" dirty="0" err="1">
                          <a:latin typeface="Times New Roman"/>
                          <a:ea typeface="Calibri"/>
                          <a:cs typeface="Times New Roman"/>
                        </a:rPr>
                        <a:t>eksperimentą</a:t>
                      </a:r>
                      <a:r>
                        <a:rPr lang="en-US" sz="1500" dirty="0">
                          <a:latin typeface="Times New Roman"/>
                          <a:ea typeface="Calibri"/>
                          <a:cs typeface="Times New Roman"/>
                        </a:rPr>
                        <a:t>. </a:t>
                      </a:r>
                      <a:r>
                        <a:rPr lang="en-US" sz="1500" dirty="0" err="1">
                          <a:latin typeface="Times New Roman"/>
                          <a:ea typeface="Calibri"/>
                          <a:cs typeface="Times New Roman"/>
                        </a:rPr>
                        <a:t>Taip</a:t>
                      </a:r>
                      <a:r>
                        <a:rPr lang="en-US" sz="1500" dirty="0">
                          <a:latin typeface="Times New Roman"/>
                          <a:ea typeface="Calibri"/>
                          <a:cs typeface="Times New Roman"/>
                        </a:rPr>
                        <a:t> pat, </a:t>
                      </a: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sužinos</a:t>
                      </a:r>
                      <a:r>
                        <a:rPr lang="en-US" sz="1500" dirty="0">
                          <a:latin typeface="Times New Roman"/>
                          <a:ea typeface="Calibri"/>
                          <a:cs typeface="Times New Roman"/>
                        </a:rPr>
                        <a:t>, </a:t>
                      </a:r>
                      <a:r>
                        <a:rPr lang="en-US" sz="1500" dirty="0" err="1">
                          <a:latin typeface="Times New Roman"/>
                          <a:ea typeface="Calibri"/>
                          <a:cs typeface="Times New Roman"/>
                        </a:rPr>
                        <a:t>kad</a:t>
                      </a:r>
                      <a:r>
                        <a:rPr lang="en-US" sz="1500" dirty="0">
                          <a:latin typeface="Times New Roman"/>
                          <a:ea typeface="Calibri"/>
                          <a:cs typeface="Times New Roman"/>
                        </a:rPr>
                        <a:t> </a:t>
                      </a:r>
                      <a:r>
                        <a:rPr lang="en-US" sz="1500" dirty="0" err="1">
                          <a:latin typeface="Times New Roman"/>
                          <a:ea typeface="Calibri"/>
                          <a:cs typeface="Times New Roman"/>
                        </a:rPr>
                        <a:t>tarpusavyje</a:t>
                      </a:r>
                      <a:r>
                        <a:rPr lang="en-US" sz="1500" dirty="0">
                          <a:latin typeface="Times New Roman"/>
                          <a:ea typeface="Calibri"/>
                          <a:cs typeface="Times New Roman"/>
                        </a:rPr>
                        <a:t> </a:t>
                      </a:r>
                      <a:r>
                        <a:rPr lang="en-US" sz="1500" dirty="0" err="1">
                          <a:latin typeface="Times New Roman"/>
                          <a:ea typeface="Calibri"/>
                          <a:cs typeface="Times New Roman"/>
                        </a:rPr>
                        <a:t>sumaišytas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aliejus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putojanti</a:t>
                      </a:r>
                      <a:r>
                        <a:rPr lang="en-US" sz="1500" dirty="0">
                          <a:latin typeface="Times New Roman"/>
                          <a:ea typeface="Calibri"/>
                          <a:cs typeface="Times New Roman"/>
                        </a:rPr>
                        <a:t> </a:t>
                      </a:r>
                      <a:r>
                        <a:rPr lang="en-US" sz="1500" dirty="0" err="1">
                          <a:latin typeface="Times New Roman"/>
                          <a:ea typeface="Calibri"/>
                          <a:cs typeface="Times New Roman"/>
                        </a:rPr>
                        <a:t>tabletė</a:t>
                      </a:r>
                      <a:r>
                        <a:rPr lang="en-US" sz="1500" dirty="0">
                          <a:latin typeface="Times New Roman"/>
                          <a:ea typeface="Calibri"/>
                          <a:cs typeface="Times New Roman"/>
                        </a:rPr>
                        <a:t> </a:t>
                      </a:r>
                      <a:r>
                        <a:rPr lang="en-US" sz="1500" dirty="0" err="1">
                          <a:latin typeface="Times New Roman"/>
                          <a:ea typeface="Calibri"/>
                          <a:cs typeface="Times New Roman"/>
                        </a:rPr>
                        <a:t>reaguoja</a:t>
                      </a:r>
                      <a:r>
                        <a:rPr lang="en-US" sz="1500" dirty="0">
                          <a:latin typeface="Times New Roman"/>
                          <a:ea typeface="Calibri"/>
                          <a:cs typeface="Times New Roman"/>
                        </a:rPr>
                        <a:t> – </a:t>
                      </a:r>
                      <a:r>
                        <a:rPr lang="en-US" sz="1500" dirty="0" err="1">
                          <a:latin typeface="Times New Roman"/>
                          <a:ea typeface="Calibri"/>
                          <a:cs typeface="Times New Roman"/>
                        </a:rPr>
                        <a:t>iš</a:t>
                      </a:r>
                      <a:r>
                        <a:rPr lang="en-US" sz="1500" dirty="0">
                          <a:latin typeface="Times New Roman"/>
                          <a:ea typeface="Calibri"/>
                          <a:cs typeface="Times New Roman"/>
                        </a:rPr>
                        <a:t> </a:t>
                      </a:r>
                      <a:r>
                        <a:rPr lang="en-US" sz="1500" dirty="0" err="1">
                          <a:latin typeface="Times New Roman"/>
                          <a:ea typeface="Calibri"/>
                          <a:cs typeface="Times New Roman"/>
                        </a:rPr>
                        <a:t>apačios</a:t>
                      </a:r>
                      <a:r>
                        <a:rPr lang="en-US" sz="1500" dirty="0">
                          <a:latin typeface="Times New Roman"/>
                          <a:ea typeface="Calibri"/>
                          <a:cs typeface="Times New Roman"/>
                        </a:rPr>
                        <a:t> </a:t>
                      </a:r>
                      <a:r>
                        <a:rPr lang="en-US" sz="1500" dirty="0" err="1">
                          <a:latin typeface="Times New Roman"/>
                          <a:ea typeface="Calibri"/>
                          <a:cs typeface="Times New Roman"/>
                        </a:rPr>
                        <a:t>kylantys</a:t>
                      </a:r>
                      <a:r>
                        <a:rPr lang="en-US" sz="1500" dirty="0">
                          <a:latin typeface="Times New Roman"/>
                          <a:ea typeface="Calibri"/>
                          <a:cs typeface="Times New Roman"/>
                        </a:rPr>
                        <a:t> </a:t>
                      </a:r>
                      <a:r>
                        <a:rPr lang="en-US" sz="1500" dirty="0" err="1">
                          <a:latin typeface="Times New Roman"/>
                          <a:ea typeface="Calibri"/>
                          <a:cs typeface="Times New Roman"/>
                        </a:rPr>
                        <a:t>burbuliukai</a:t>
                      </a:r>
                      <a:r>
                        <a:rPr lang="en-US" sz="1500" dirty="0">
                          <a:latin typeface="Times New Roman"/>
                          <a:ea typeface="Calibri"/>
                          <a:cs typeface="Times New Roman"/>
                        </a:rPr>
                        <a:t> </a:t>
                      </a:r>
                      <a:r>
                        <a:rPr lang="en-US" sz="1500" dirty="0" err="1">
                          <a:latin typeface="Times New Roman"/>
                          <a:ea typeface="Calibri"/>
                          <a:cs typeface="Times New Roman"/>
                        </a:rPr>
                        <a:t>keliauja</a:t>
                      </a:r>
                      <a:r>
                        <a:rPr lang="en-US" sz="1500" dirty="0">
                          <a:latin typeface="Times New Roman"/>
                          <a:ea typeface="Calibri"/>
                          <a:cs typeface="Times New Roman"/>
                        </a:rPr>
                        <a:t> </a:t>
                      </a:r>
                      <a:r>
                        <a:rPr lang="en-US" sz="1500" dirty="0" err="1">
                          <a:latin typeface="Times New Roman"/>
                          <a:ea typeface="Calibri"/>
                          <a:cs typeface="Times New Roman"/>
                        </a:rPr>
                        <a:t>iki</a:t>
                      </a:r>
                      <a:r>
                        <a:rPr lang="en-US" sz="1500" dirty="0">
                          <a:latin typeface="Times New Roman"/>
                          <a:ea typeface="Calibri"/>
                          <a:cs typeface="Times New Roman"/>
                        </a:rPr>
                        <a:t> pat </a:t>
                      </a:r>
                      <a:r>
                        <a:rPr lang="en-US" sz="1500" dirty="0" err="1">
                          <a:latin typeface="Times New Roman"/>
                          <a:ea typeface="Calibri"/>
                          <a:cs typeface="Times New Roman"/>
                        </a:rPr>
                        <a:t>viršaus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leidžiasi</a:t>
                      </a:r>
                      <a:r>
                        <a:rPr lang="en-US" sz="1500" dirty="0">
                          <a:latin typeface="Times New Roman"/>
                          <a:ea typeface="Calibri"/>
                          <a:cs typeface="Times New Roman"/>
                        </a:rPr>
                        <a:t> </a:t>
                      </a:r>
                      <a:r>
                        <a:rPr lang="en-US" sz="1500" dirty="0" err="1">
                          <a:latin typeface="Times New Roman"/>
                          <a:ea typeface="Calibri"/>
                          <a:cs typeface="Times New Roman"/>
                        </a:rPr>
                        <a:t>žemyn</a:t>
                      </a:r>
                      <a:r>
                        <a:rPr lang="en-US" sz="1500" dirty="0">
                          <a:latin typeface="Times New Roman"/>
                          <a:ea typeface="Calibri"/>
                          <a:cs typeface="Times New Roman"/>
                        </a:rPr>
                        <a:t>. </a:t>
                      </a:r>
                      <a:r>
                        <a:rPr lang="en-US" sz="1500" dirty="0" err="1">
                          <a:latin typeface="Times New Roman"/>
                          <a:ea typeface="Calibri"/>
                          <a:cs typeface="Times New Roman"/>
                        </a:rPr>
                        <a:t>Atkreipiamas</a:t>
                      </a:r>
                      <a:r>
                        <a:rPr lang="en-US" sz="1500" dirty="0">
                          <a:latin typeface="Times New Roman"/>
                          <a:ea typeface="Calibri"/>
                          <a:cs typeface="Times New Roman"/>
                        </a:rPr>
                        <a:t> </a:t>
                      </a:r>
                      <a:r>
                        <a:rPr lang="en-US" sz="1500" dirty="0" err="1">
                          <a:latin typeface="Times New Roman"/>
                          <a:ea typeface="Calibri"/>
                          <a:cs typeface="Times New Roman"/>
                        </a:rPr>
                        <a:t>vaikų</a:t>
                      </a:r>
                      <a:r>
                        <a:rPr lang="en-US" sz="1500" dirty="0">
                          <a:latin typeface="Times New Roman"/>
                          <a:ea typeface="Calibri"/>
                          <a:cs typeface="Times New Roman"/>
                        </a:rPr>
                        <a:t> </a:t>
                      </a:r>
                      <a:r>
                        <a:rPr lang="en-US" sz="1500" dirty="0" err="1">
                          <a:latin typeface="Times New Roman"/>
                          <a:ea typeface="Calibri"/>
                          <a:cs typeface="Times New Roman"/>
                        </a:rPr>
                        <a:t>dėmesys</a:t>
                      </a:r>
                      <a:r>
                        <a:rPr lang="en-US" sz="1500" dirty="0">
                          <a:latin typeface="Times New Roman"/>
                          <a:ea typeface="Calibri"/>
                          <a:cs typeface="Times New Roman"/>
                        </a:rPr>
                        <a:t> į </a:t>
                      </a:r>
                      <a:r>
                        <a:rPr lang="en-US" sz="1500" dirty="0" err="1">
                          <a:latin typeface="Times New Roman"/>
                          <a:ea typeface="Calibri"/>
                          <a:cs typeface="Times New Roman"/>
                        </a:rPr>
                        <a:t>nesimaišantį</a:t>
                      </a:r>
                      <a:r>
                        <a:rPr lang="en-US" sz="1500" dirty="0">
                          <a:latin typeface="Times New Roman"/>
                          <a:ea typeface="Calibri"/>
                          <a:cs typeface="Times New Roman"/>
                        </a:rPr>
                        <a:t> </a:t>
                      </a:r>
                      <a:r>
                        <a:rPr lang="en-US" sz="1500" dirty="0" err="1">
                          <a:latin typeface="Times New Roman"/>
                          <a:ea typeface="Calibri"/>
                          <a:cs typeface="Times New Roman"/>
                        </a:rPr>
                        <a:t>spalvotą</a:t>
                      </a:r>
                      <a:r>
                        <a:rPr lang="en-US" sz="1500" dirty="0">
                          <a:latin typeface="Times New Roman"/>
                          <a:ea typeface="Calibri"/>
                          <a:cs typeface="Times New Roman"/>
                        </a:rPr>
                        <a:t> </a:t>
                      </a:r>
                      <a:r>
                        <a:rPr lang="en-US" sz="1500" dirty="0" err="1">
                          <a:latin typeface="Times New Roman"/>
                          <a:ea typeface="Calibri"/>
                          <a:cs typeface="Times New Roman"/>
                        </a:rPr>
                        <a:t>vandenį</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aliejų</a:t>
                      </a:r>
                      <a:r>
                        <a:rPr lang="en-US" sz="1500" dirty="0">
                          <a:latin typeface="Times New Roman"/>
                          <a:ea typeface="Calibri"/>
                          <a:cs typeface="Times New Roman"/>
                        </a:rPr>
                        <a:t> – </a:t>
                      </a:r>
                      <a:r>
                        <a:rPr lang="en-US" sz="1500" dirty="0" err="1">
                          <a:latin typeface="Times New Roman"/>
                          <a:ea typeface="Calibri"/>
                          <a:cs typeface="Times New Roman"/>
                        </a:rPr>
                        <a:t>vaikams</a:t>
                      </a:r>
                      <a:r>
                        <a:rPr lang="en-US" sz="1500" dirty="0">
                          <a:latin typeface="Times New Roman"/>
                          <a:ea typeface="Calibri"/>
                          <a:cs typeface="Times New Roman"/>
                        </a:rPr>
                        <a:t> </a:t>
                      </a:r>
                      <a:r>
                        <a:rPr lang="en-US" sz="1500" dirty="0" err="1">
                          <a:latin typeface="Times New Roman"/>
                          <a:ea typeface="Calibri"/>
                          <a:cs typeface="Times New Roman"/>
                        </a:rPr>
                        <a:t>paaiškinama</a:t>
                      </a:r>
                      <a:r>
                        <a:rPr lang="en-US" sz="1500" dirty="0">
                          <a:latin typeface="Times New Roman"/>
                          <a:ea typeface="Calibri"/>
                          <a:cs typeface="Times New Roman"/>
                        </a:rPr>
                        <a:t>, </a:t>
                      </a:r>
                      <a:r>
                        <a:rPr lang="en-US" sz="1500" dirty="0" err="1">
                          <a:latin typeface="Times New Roman"/>
                          <a:ea typeface="Calibri"/>
                          <a:cs typeface="Times New Roman"/>
                        </a:rPr>
                        <a:t>kad</a:t>
                      </a:r>
                      <a:r>
                        <a:rPr lang="en-US" sz="1500" dirty="0">
                          <a:latin typeface="Times New Roman"/>
                          <a:ea typeface="Calibri"/>
                          <a:cs typeface="Times New Roman"/>
                        </a:rPr>
                        <a:t> </a:t>
                      </a:r>
                      <a:r>
                        <a:rPr lang="en-US" sz="1500" dirty="0" err="1">
                          <a:latin typeface="Times New Roman"/>
                          <a:ea typeface="Calibri"/>
                          <a:cs typeface="Times New Roman"/>
                        </a:rPr>
                        <a:t>aliejus</a:t>
                      </a:r>
                      <a:r>
                        <a:rPr lang="en-US" sz="1500" dirty="0">
                          <a:latin typeface="Times New Roman"/>
                          <a:ea typeface="Calibri"/>
                          <a:cs typeface="Times New Roman"/>
                        </a:rPr>
                        <a:t> </a:t>
                      </a:r>
                      <a:r>
                        <a:rPr lang="en-US" sz="1500" dirty="0" err="1">
                          <a:latin typeface="Times New Roman"/>
                          <a:ea typeface="Calibri"/>
                          <a:cs typeface="Times New Roman"/>
                        </a:rPr>
                        <a:t>yra</a:t>
                      </a:r>
                      <a:r>
                        <a:rPr lang="en-US" sz="1500" dirty="0">
                          <a:latin typeface="Times New Roman"/>
                          <a:ea typeface="Calibri"/>
                          <a:cs typeface="Times New Roman"/>
                        </a:rPr>
                        <a:t> </a:t>
                      </a:r>
                      <a:r>
                        <a:rPr lang="en-US" sz="1500" dirty="0" err="1">
                          <a:latin typeface="Times New Roman"/>
                          <a:ea typeface="Calibri"/>
                          <a:cs typeface="Times New Roman"/>
                        </a:rPr>
                        <a:t>mažiau</a:t>
                      </a:r>
                      <a:r>
                        <a:rPr lang="en-US" sz="1500" dirty="0">
                          <a:latin typeface="Times New Roman"/>
                          <a:ea typeface="Calibri"/>
                          <a:cs typeface="Times New Roman"/>
                        </a:rPr>
                        <a:t> </a:t>
                      </a:r>
                      <a:r>
                        <a:rPr lang="en-US" sz="1500" dirty="0" err="1">
                          <a:latin typeface="Times New Roman"/>
                          <a:ea typeface="Calibri"/>
                          <a:cs typeface="Times New Roman"/>
                        </a:rPr>
                        <a:t>tankus</a:t>
                      </a:r>
                      <a:r>
                        <a:rPr lang="en-US" sz="1500" dirty="0">
                          <a:latin typeface="Times New Roman"/>
                          <a:ea typeface="Calibri"/>
                          <a:cs typeface="Times New Roman"/>
                        </a:rPr>
                        <a:t> </a:t>
                      </a:r>
                      <a:r>
                        <a:rPr lang="en-US" sz="1500" dirty="0" err="1">
                          <a:latin typeface="Times New Roman"/>
                          <a:ea typeface="Calibri"/>
                          <a:cs typeface="Times New Roman"/>
                        </a:rPr>
                        <a:t>nei</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o du </a:t>
                      </a:r>
                      <a:r>
                        <a:rPr lang="en-US" sz="1500" dirty="0" err="1">
                          <a:latin typeface="Times New Roman"/>
                          <a:ea typeface="Calibri"/>
                          <a:cs typeface="Times New Roman"/>
                        </a:rPr>
                        <a:t>nevienodo</a:t>
                      </a:r>
                      <a:r>
                        <a:rPr lang="en-US" sz="1500" dirty="0">
                          <a:latin typeface="Times New Roman"/>
                          <a:ea typeface="Calibri"/>
                          <a:cs typeface="Times New Roman"/>
                        </a:rPr>
                        <a:t> </a:t>
                      </a:r>
                      <a:r>
                        <a:rPr lang="en-US" sz="1500" dirty="0" err="1">
                          <a:latin typeface="Times New Roman"/>
                          <a:ea typeface="Calibri"/>
                          <a:cs typeface="Times New Roman"/>
                        </a:rPr>
                        <a:t>tankio</a:t>
                      </a:r>
                      <a:r>
                        <a:rPr lang="en-US" sz="1500" dirty="0">
                          <a:latin typeface="Times New Roman"/>
                          <a:ea typeface="Calibri"/>
                          <a:cs typeface="Times New Roman"/>
                        </a:rPr>
                        <a:t> </a:t>
                      </a:r>
                      <a:r>
                        <a:rPr lang="en-US" sz="1500" dirty="0" err="1">
                          <a:latin typeface="Times New Roman"/>
                          <a:ea typeface="Calibri"/>
                          <a:cs typeface="Times New Roman"/>
                        </a:rPr>
                        <a:t>skysčiai</a:t>
                      </a:r>
                      <a:r>
                        <a:rPr lang="en-US" sz="1500" dirty="0">
                          <a:latin typeface="Times New Roman"/>
                          <a:ea typeface="Calibri"/>
                          <a:cs typeface="Times New Roman"/>
                        </a:rPr>
                        <a:t> </a:t>
                      </a:r>
                      <a:r>
                        <a:rPr lang="en-US" sz="1500" dirty="0" err="1">
                          <a:latin typeface="Times New Roman"/>
                          <a:ea typeface="Calibri"/>
                          <a:cs typeface="Times New Roman"/>
                        </a:rPr>
                        <a:t>negali</a:t>
                      </a:r>
                      <a:r>
                        <a:rPr lang="en-US" sz="1500" dirty="0">
                          <a:latin typeface="Times New Roman"/>
                          <a:ea typeface="Calibri"/>
                          <a:cs typeface="Times New Roman"/>
                        </a:rPr>
                        <a:t> </a:t>
                      </a:r>
                      <a:r>
                        <a:rPr lang="en-US" sz="1500" dirty="0" err="1">
                          <a:latin typeface="Times New Roman"/>
                          <a:ea typeface="Calibri"/>
                          <a:cs typeface="Times New Roman"/>
                        </a:rPr>
                        <a:t>susimaišyti</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049" name="Rectangle 1"/>
          <p:cNvSpPr>
            <a:spLocks noChangeArrowheads="1"/>
          </p:cNvSpPr>
          <p:nvPr/>
        </p:nvSpPr>
        <p:spPr bwMode="auto">
          <a:xfrm>
            <a:off x="0" y="142852"/>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t>
            </a:r>
            <a:r>
              <a:rPr kumimoji="0" lang="lt-LT"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AVOS LEMPA</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pPr lvl="0" fontAlgn="base">
              <a:spcAft>
                <a:spcPct val="0"/>
              </a:spcAft>
            </a:pPr>
            <a:r>
              <a:rPr lang="en-US" sz="3200" b="1" dirty="0">
                <a:latin typeface="Times New Roman" pitchFamily="18" charset="0"/>
                <a:ea typeface="Times New Roman" pitchFamily="18" charset="0"/>
                <a:cs typeface="Times New Roman" pitchFamily="18" charset="0"/>
              </a:rPr>
              <a:t>„L</a:t>
            </a:r>
            <a:r>
              <a:rPr lang="lt-LT" sz="3200" b="1" dirty="0">
                <a:latin typeface="Times New Roman" pitchFamily="18" charset="0"/>
                <a:ea typeface="Times New Roman" pitchFamily="18" charset="0"/>
                <a:cs typeface="Times New Roman" pitchFamily="18" charset="0"/>
              </a:rPr>
              <a:t>AVOS LEMPA</a:t>
            </a:r>
            <a:r>
              <a:rPr lang="en-US" sz="3200" b="1" dirty="0">
                <a:latin typeface="Times New Roman" pitchFamily="18" charset="0"/>
                <a:ea typeface="Times New Roman" pitchFamily="18" charset="0"/>
                <a:cs typeface="Times New Roman" pitchFamily="18" charset="0"/>
              </a:rPr>
              <a:t>“</a:t>
            </a:r>
          </a:p>
        </p:txBody>
      </p:sp>
      <p:pic>
        <p:nvPicPr>
          <p:cNvPr id="11"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72" y="3857628"/>
            <a:ext cx="1251585" cy="1047750"/>
          </a:xfrm>
          <a:prstGeom prst="rect">
            <a:avLst/>
          </a:prstGeom>
          <a:noFill/>
        </p:spPr>
      </p:pic>
      <p:pic>
        <p:nvPicPr>
          <p:cNvPr id="13" name="Рисунок 12" descr="20220325_094301.jpg"/>
          <p:cNvPicPr>
            <a:picLocks noChangeAspect="1"/>
          </p:cNvPicPr>
          <p:nvPr/>
        </p:nvPicPr>
        <p:blipFill rotWithShape="1">
          <a:blip r:embed="rId3" cstate="print">
            <a:lum bright="-10000"/>
          </a:blip>
          <a:srcRect l="4015" t="15663" r="20418"/>
          <a:stretch/>
        </p:blipFill>
        <p:spPr>
          <a:xfrm rot="5400000">
            <a:off x="-321429" y="1321504"/>
            <a:ext cx="2654297"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Рисунок 14" descr="20220325_094448.jpg"/>
          <p:cNvPicPr>
            <a:picLocks noChangeAspect="1"/>
          </p:cNvPicPr>
          <p:nvPr/>
        </p:nvPicPr>
        <p:blipFill rotWithShape="1">
          <a:blip r:embed="rId4" cstate="print">
            <a:lum bright="-20000"/>
          </a:blip>
          <a:srcRect r="8245"/>
          <a:stretch/>
        </p:blipFill>
        <p:spPr>
          <a:xfrm rot="5400000">
            <a:off x="1932703" y="1853455"/>
            <a:ext cx="2718065"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Рисунок 15" descr="20220325_095439.jpg"/>
          <p:cNvPicPr>
            <a:picLocks noChangeAspect="1"/>
          </p:cNvPicPr>
          <p:nvPr/>
        </p:nvPicPr>
        <p:blipFill>
          <a:blip r:embed="rId5" cstate="print">
            <a:lum bright="-10000"/>
          </a:blip>
          <a:srcRect r="18006"/>
          <a:stretch>
            <a:fillRect/>
          </a:stretch>
        </p:blipFill>
        <p:spPr>
          <a:xfrm rot="5400000">
            <a:off x="4506181" y="1637431"/>
            <a:ext cx="2428893"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20220325_095740.jpg"/>
          <p:cNvPicPr>
            <a:picLocks noChangeAspect="1"/>
          </p:cNvPicPr>
          <p:nvPr/>
        </p:nvPicPr>
        <p:blipFill>
          <a:blip r:embed="rId6" cstate="print">
            <a:lum bright="-20000"/>
          </a:blip>
          <a:srcRect l="7235" r="8360"/>
          <a:stretch>
            <a:fillRect/>
          </a:stretch>
        </p:blipFill>
        <p:spPr>
          <a:xfrm rot="5400000">
            <a:off x="6685041" y="1315959"/>
            <a:ext cx="250033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Рисунок 20" descr="20220325_095806.jpg"/>
          <p:cNvPicPr>
            <a:picLocks noChangeAspect="1"/>
          </p:cNvPicPr>
          <p:nvPr/>
        </p:nvPicPr>
        <p:blipFill rotWithShape="1">
          <a:blip r:embed="rId7" cstate="print">
            <a:lum bright="-20000"/>
          </a:blip>
          <a:srcRect l="-1125" t="-373" r="22982" b="373"/>
          <a:stretch/>
        </p:blipFill>
        <p:spPr>
          <a:xfrm rot="5400000">
            <a:off x="-41887" y="4509365"/>
            <a:ext cx="2314846"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Содержимое 5" descr="20220325_093913.jpg"/>
          <p:cNvPicPr>
            <a:picLocks noGrp="1" noChangeAspect="1"/>
          </p:cNvPicPr>
          <p:nvPr>
            <p:ph sz="half" idx="1"/>
          </p:nvPr>
        </p:nvPicPr>
        <p:blipFill>
          <a:blip r:embed="rId8" cstate="print">
            <a:lum bright="-30000"/>
          </a:blip>
          <a:stretch>
            <a:fillRect/>
          </a:stretch>
        </p:blipFill>
        <p:spPr>
          <a:xfrm>
            <a:off x="2928926" y="5143512"/>
            <a:ext cx="2962283"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Рисунок 22" descr="20220325_100734.jpg"/>
          <p:cNvPicPr>
            <a:picLocks noChangeAspect="1"/>
          </p:cNvPicPr>
          <p:nvPr/>
        </p:nvPicPr>
        <p:blipFill>
          <a:blip r:embed="rId9" cstate="print">
            <a:lum bright="-10000"/>
          </a:blip>
          <a:stretch>
            <a:fillRect/>
          </a:stretch>
        </p:blipFill>
        <p:spPr>
          <a:xfrm rot="5400000">
            <a:off x="5811120" y="4333020"/>
            <a:ext cx="2962287"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85720" y="1285859"/>
          <a:ext cx="8286808" cy="4927623"/>
        </p:xfrm>
        <a:graphic>
          <a:graphicData uri="http://schemas.openxmlformats.org/drawingml/2006/table">
            <a:tbl>
              <a:tblPr/>
              <a:tblGrid>
                <a:gridCol w="2857520">
                  <a:extLst>
                    <a:ext uri="{9D8B030D-6E8A-4147-A177-3AD203B41FA5}">
                      <a16:colId xmlns:a16="http://schemas.microsoft.com/office/drawing/2014/main" xmlns="" val="20000"/>
                    </a:ext>
                  </a:extLst>
                </a:gridCol>
                <a:gridCol w="5429288">
                  <a:extLst>
                    <a:ext uri="{9D8B030D-6E8A-4147-A177-3AD203B41FA5}">
                      <a16:colId xmlns:a16="http://schemas.microsoft.com/office/drawing/2014/main" xmlns="" val="20001"/>
                    </a:ext>
                  </a:extLst>
                </a:gridCol>
              </a:tblGrid>
              <a:tr h="626200">
                <a:tc>
                  <a:txBody>
                    <a:bodyPr/>
                    <a:lstStyle/>
                    <a:p>
                      <a:pPr>
                        <a:lnSpc>
                          <a:spcPct val="15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Ilona</a:t>
                      </a:r>
                      <a:r>
                        <a:rPr lang="en-US" sz="1500" dirty="0">
                          <a:latin typeface="Times New Roman"/>
                          <a:ea typeface="Calibri"/>
                          <a:cs typeface="Times New Roman"/>
                        </a:rPr>
                        <a:t> </a:t>
                      </a:r>
                      <a:r>
                        <a:rPr lang="en-US" sz="1500" dirty="0" err="1">
                          <a:latin typeface="Times New Roman"/>
                          <a:ea typeface="Calibri"/>
                          <a:cs typeface="Times New Roman"/>
                        </a:rPr>
                        <a:t>Urusovi</a:t>
                      </a:r>
                      <a:r>
                        <a:rPr lang="lt-LT" sz="1500" dirty="0">
                          <a:latin typeface="Times New Roman"/>
                          <a:ea typeface="Calibri"/>
                          <a:cs typeface="Times New Roman"/>
                        </a:rPr>
                        <a:t>e</a:t>
                      </a:r>
                      <a:r>
                        <a:rPr lang="en-US" sz="1500" dirty="0" err="1">
                          <a:latin typeface="Times New Roman"/>
                          <a:ea typeface="Calibri"/>
                          <a:cs typeface="Times New Roman"/>
                        </a:rPr>
                        <a:t>nė</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26200">
                <a:tc>
                  <a:txBody>
                    <a:bodyPr/>
                    <a:lstStyle/>
                    <a:p>
                      <a:pPr>
                        <a:lnSpc>
                          <a:spcPct val="150000"/>
                        </a:lnSpc>
                        <a:spcBef>
                          <a:spcPts val="1200"/>
                        </a:spcBef>
                        <a:spcAft>
                          <a:spcPts val="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a:ea typeface="Calibri"/>
                          <a:cs typeface="Times New Roman"/>
                        </a:rPr>
                        <a:t>,,</a:t>
                      </a:r>
                      <a:r>
                        <a:rPr lang="en-US" sz="1500" dirty="0" err="1">
                          <a:latin typeface="Times New Roman"/>
                          <a:ea typeface="Calibri"/>
                          <a:cs typeface="Times New Roman"/>
                        </a:rPr>
                        <a:t>Boružėlės</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89560">
                <a:tc>
                  <a:txBody>
                    <a:bodyPr/>
                    <a:lstStyle/>
                    <a:p>
                      <a:pPr>
                        <a:lnSpc>
                          <a:spcPct val="15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Atlikdami</a:t>
                      </a:r>
                      <a:r>
                        <a:rPr lang="en-US" sz="1500" dirty="0">
                          <a:latin typeface="Times New Roman"/>
                          <a:ea typeface="Calibri"/>
                          <a:cs typeface="Times New Roman"/>
                        </a:rPr>
                        <a:t> </a:t>
                      </a:r>
                      <a:r>
                        <a:rPr lang="en-US" sz="1500" dirty="0" err="1">
                          <a:latin typeface="Times New Roman"/>
                          <a:ea typeface="Calibri"/>
                          <a:cs typeface="Times New Roman"/>
                        </a:rPr>
                        <a:t>tyrinėjimo</a:t>
                      </a:r>
                      <a:r>
                        <a:rPr lang="en-US" sz="1500" dirty="0">
                          <a:latin typeface="Times New Roman"/>
                          <a:ea typeface="Calibri"/>
                          <a:cs typeface="Times New Roman"/>
                        </a:rPr>
                        <a:t> </a:t>
                      </a:r>
                      <a:r>
                        <a:rPr lang="en-US" sz="1500" dirty="0" err="1">
                          <a:latin typeface="Times New Roman"/>
                          <a:ea typeface="Calibri"/>
                          <a:cs typeface="Times New Roman"/>
                        </a:rPr>
                        <a:t>eksperimentus</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ugdys</a:t>
                      </a:r>
                      <a:r>
                        <a:rPr lang="en-US" sz="1500" dirty="0">
                          <a:latin typeface="Times New Roman"/>
                          <a:ea typeface="Calibri"/>
                          <a:cs typeface="Times New Roman"/>
                        </a:rPr>
                        <a:t> </a:t>
                      </a:r>
                      <a:r>
                        <a:rPr lang="en-US" sz="1500" dirty="0" err="1">
                          <a:latin typeface="Times New Roman"/>
                          <a:ea typeface="Calibri"/>
                          <a:cs typeface="Times New Roman"/>
                        </a:rPr>
                        <a:t>pastabumą</a:t>
                      </a:r>
                      <a:r>
                        <a:rPr lang="en-US" sz="1500" dirty="0">
                          <a:latin typeface="Times New Roman"/>
                          <a:ea typeface="Calibri"/>
                          <a:cs typeface="Times New Roman"/>
                        </a:rPr>
                        <a:t>, </a:t>
                      </a:r>
                      <a:r>
                        <a:rPr lang="en-US" sz="1500" dirty="0" err="1">
                          <a:latin typeface="Times New Roman"/>
                          <a:ea typeface="Calibri"/>
                          <a:cs typeface="Times New Roman"/>
                        </a:rPr>
                        <a:t>mąstymą</a:t>
                      </a:r>
                      <a:r>
                        <a:rPr lang="en-US" sz="1500" dirty="0">
                          <a:latin typeface="Times New Roman"/>
                          <a:ea typeface="Calibri"/>
                          <a:cs typeface="Times New Roman"/>
                        </a:rPr>
                        <a:t>, </a:t>
                      </a:r>
                      <a:r>
                        <a:rPr lang="en-US" sz="1500" dirty="0" err="1">
                          <a:latin typeface="Times New Roman"/>
                          <a:ea typeface="Calibri"/>
                          <a:cs typeface="Times New Roman"/>
                        </a:rPr>
                        <a:t>gebė</a:t>
                      </a:r>
                      <a:r>
                        <a:rPr lang="lt-LT" sz="1500" dirty="0">
                          <a:latin typeface="Times New Roman"/>
                          <a:ea typeface="Calibri"/>
                          <a:cs typeface="Times New Roman"/>
                        </a:rPr>
                        <a:t>jimą</a:t>
                      </a:r>
                      <a:r>
                        <a:rPr lang="en-US" sz="1500" dirty="0">
                          <a:latin typeface="Times New Roman"/>
                          <a:ea typeface="Calibri"/>
                          <a:cs typeface="Times New Roman"/>
                        </a:rPr>
                        <a:t> </a:t>
                      </a:r>
                      <a:r>
                        <a:rPr lang="en-US" sz="1500" dirty="0" err="1">
                          <a:latin typeface="Times New Roman"/>
                          <a:ea typeface="Calibri"/>
                          <a:cs typeface="Times New Roman"/>
                        </a:rPr>
                        <a:t>susikaupti</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4106">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en-US" sz="1500" b="1" dirty="0">
                        <a:solidFill>
                          <a:srgbClr val="000000"/>
                        </a:solidFill>
                        <a:latin typeface="Times New Roman"/>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a:ea typeface="Calibri"/>
                          <a:cs typeface="Times New Roman"/>
                        </a:rPr>
                        <a:t>5 </a:t>
                      </a:r>
                      <a:r>
                        <a:rPr lang="en-US" sz="1500" dirty="0" err="1">
                          <a:latin typeface="Times New Roman"/>
                          <a:ea typeface="Calibri"/>
                          <a:cs typeface="Times New Roman"/>
                        </a:rPr>
                        <a:t>metai</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4523">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Priemonės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ir</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plastikinai</a:t>
                      </a:r>
                      <a:r>
                        <a:rPr lang="en-US" sz="1500" dirty="0">
                          <a:latin typeface="Times New Roman"/>
                          <a:ea typeface="Calibri"/>
                          <a:cs typeface="Times New Roman"/>
                        </a:rPr>
                        <a:t> </a:t>
                      </a:r>
                      <a:r>
                        <a:rPr lang="en-US" sz="1500" dirty="0" err="1">
                          <a:latin typeface="Times New Roman"/>
                          <a:ea typeface="Calibri"/>
                          <a:cs typeface="Times New Roman"/>
                        </a:rPr>
                        <a:t>buteliukai</a:t>
                      </a:r>
                      <a:r>
                        <a:rPr lang="en-US" sz="1500" dirty="0">
                          <a:latin typeface="Times New Roman"/>
                          <a:ea typeface="Calibri"/>
                          <a:cs typeface="Times New Roman"/>
                        </a:rPr>
                        <a:t>, </a:t>
                      </a:r>
                      <a:r>
                        <a:rPr lang="en-US" sz="1500" dirty="0" err="1">
                          <a:latin typeface="Times New Roman"/>
                          <a:ea typeface="Calibri"/>
                          <a:cs typeface="Times New Roman"/>
                        </a:rPr>
                        <a:t>krepinis</a:t>
                      </a:r>
                      <a:r>
                        <a:rPr lang="en-US" sz="1500" dirty="0">
                          <a:latin typeface="Times New Roman"/>
                          <a:ea typeface="Calibri"/>
                          <a:cs typeface="Times New Roman"/>
                        </a:rPr>
                        <a:t> </a:t>
                      </a:r>
                      <a:r>
                        <a:rPr lang="en-US" sz="1500" dirty="0" err="1">
                          <a:latin typeface="Times New Roman"/>
                          <a:ea typeface="Calibri"/>
                          <a:cs typeface="Times New Roman"/>
                        </a:rPr>
                        <a:t>spalvotas</a:t>
                      </a:r>
                      <a:r>
                        <a:rPr lang="en-US" sz="1500" dirty="0">
                          <a:latin typeface="Times New Roman"/>
                          <a:ea typeface="Calibri"/>
                          <a:cs typeface="Times New Roman"/>
                        </a:rPr>
                        <a:t> </a:t>
                      </a:r>
                      <a:r>
                        <a:rPr lang="en-US" sz="1500" dirty="0" err="1">
                          <a:latin typeface="Times New Roman"/>
                          <a:ea typeface="Calibri"/>
                          <a:cs typeface="Times New Roman"/>
                        </a:rPr>
                        <a:t>popierius</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71234">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Kas</a:t>
                      </a:r>
                      <a:r>
                        <a:rPr lang="en-US" sz="1500" dirty="0">
                          <a:latin typeface="Times New Roman"/>
                          <a:ea typeface="Calibri"/>
                          <a:cs typeface="Times New Roman"/>
                        </a:rPr>
                        <a:t> </a:t>
                      </a:r>
                      <a:r>
                        <a:rPr lang="en-US" sz="1500" dirty="0" err="1">
                          <a:latin typeface="Times New Roman"/>
                          <a:ea typeface="Calibri"/>
                          <a:cs typeface="Times New Roman"/>
                        </a:rPr>
                        <a:t>atsitiks</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buteliukuose</a:t>
                      </a:r>
                      <a:r>
                        <a:rPr lang="en-US" sz="1500" dirty="0">
                          <a:latin typeface="Times New Roman"/>
                          <a:ea typeface="Calibri"/>
                          <a:cs typeface="Times New Roman"/>
                        </a:rPr>
                        <a:t>, </a:t>
                      </a:r>
                      <a:r>
                        <a:rPr lang="en-US" sz="1500" dirty="0" err="1">
                          <a:latin typeface="Times New Roman"/>
                          <a:ea typeface="Calibri"/>
                          <a:cs typeface="Times New Roman"/>
                        </a:rPr>
                        <a:t>kuriuose</a:t>
                      </a:r>
                      <a:r>
                        <a:rPr lang="en-US" sz="1500" dirty="0">
                          <a:latin typeface="Times New Roman"/>
                          <a:ea typeface="Calibri"/>
                          <a:cs typeface="Times New Roman"/>
                        </a:rPr>
                        <a:t> </a:t>
                      </a:r>
                      <a:r>
                        <a:rPr lang="en-US" sz="1500" dirty="0" err="1">
                          <a:latin typeface="Times New Roman"/>
                          <a:ea typeface="Calibri"/>
                          <a:cs typeface="Times New Roman"/>
                        </a:rPr>
                        <a:t>yra</a:t>
                      </a:r>
                      <a:r>
                        <a:rPr lang="en-US" sz="1500" dirty="0">
                          <a:latin typeface="Times New Roman"/>
                          <a:ea typeface="Calibri"/>
                          <a:cs typeface="Times New Roman"/>
                        </a:rPr>
                        <a:t> </a:t>
                      </a:r>
                      <a:r>
                        <a:rPr lang="en-US" sz="1500" dirty="0" err="1">
                          <a:latin typeface="Times New Roman"/>
                          <a:ea typeface="Calibri"/>
                          <a:cs typeface="Times New Roman"/>
                        </a:rPr>
                        <a:t>spalvoto</a:t>
                      </a:r>
                      <a:r>
                        <a:rPr lang="en-US" sz="1500" dirty="0">
                          <a:latin typeface="Times New Roman"/>
                          <a:ea typeface="Calibri"/>
                          <a:cs typeface="Times New Roman"/>
                        </a:rPr>
                        <a:t> </a:t>
                      </a:r>
                      <a:r>
                        <a:rPr lang="en-US" sz="1500" dirty="0" err="1">
                          <a:latin typeface="Times New Roman"/>
                          <a:ea typeface="Calibri"/>
                          <a:cs typeface="Times New Roman"/>
                        </a:rPr>
                        <a:t>krepinio</a:t>
                      </a:r>
                      <a:r>
                        <a:rPr lang="en-US" sz="1500" dirty="0">
                          <a:latin typeface="Times New Roman"/>
                          <a:ea typeface="Calibri"/>
                          <a:cs typeface="Times New Roman"/>
                        </a:rPr>
                        <a:t> </a:t>
                      </a:r>
                      <a:r>
                        <a:rPr lang="en-US" sz="1500" dirty="0" err="1">
                          <a:latin typeface="Times New Roman"/>
                          <a:ea typeface="Calibri"/>
                          <a:cs typeface="Times New Roman"/>
                        </a:rPr>
                        <a:t>popieriaus</a:t>
                      </a:r>
                      <a:r>
                        <a:rPr lang="en-US" sz="1500" dirty="0">
                          <a:latin typeface="Times New Roman"/>
                          <a:ea typeface="Calibri"/>
                          <a:cs typeface="Times New Roman"/>
                        </a:rPr>
                        <a:t> </a:t>
                      </a:r>
                      <a:r>
                        <a:rPr lang="en-US" sz="1500" dirty="0" err="1">
                          <a:latin typeface="Times New Roman"/>
                          <a:ea typeface="Calibri"/>
                          <a:cs typeface="Times New Roman"/>
                        </a:rPr>
                        <a:t>skiautės</a:t>
                      </a:r>
                      <a:r>
                        <a:rPr lang="en-US" sz="1500" dirty="0">
                          <a:latin typeface="Times New Roman"/>
                          <a:ea typeface="Calibri"/>
                          <a:cs typeface="Times New Roman"/>
                        </a:rPr>
                        <a:t> </a:t>
                      </a:r>
                      <a:r>
                        <a:rPr lang="lt-LT" sz="1500" dirty="0">
                          <a:latin typeface="Times New Roman"/>
                          <a:ea typeface="Calibri"/>
                          <a:cs typeface="Times New Roman"/>
                        </a:rPr>
                        <a:t> </a:t>
                      </a:r>
                      <a:r>
                        <a:rPr lang="en-US" sz="1500" dirty="0">
                          <a:latin typeface="Times New Roman"/>
                          <a:ea typeface="Calibri"/>
                          <a:cs typeface="Times New Roman"/>
                        </a:rPr>
                        <a:t>(</a:t>
                      </a:r>
                      <a:r>
                        <a:rPr lang="lt-LT" sz="1500" dirty="0">
                          <a:latin typeface="Times New Roman"/>
                          <a:ea typeface="Calibri"/>
                          <a:cs typeface="Times New Roman"/>
                        </a:rPr>
                        <a:t>v</a:t>
                      </a:r>
                      <a:r>
                        <a:rPr lang="en-US" sz="1500" dirty="0" err="1">
                          <a:latin typeface="Times New Roman"/>
                          <a:ea typeface="Calibri"/>
                          <a:cs typeface="Times New Roman"/>
                        </a:rPr>
                        <a:t>anduo</a:t>
                      </a:r>
                      <a:r>
                        <a:rPr lang="en-US" sz="1500" dirty="0">
                          <a:latin typeface="Times New Roman"/>
                          <a:ea typeface="Calibri"/>
                          <a:cs typeface="Times New Roman"/>
                        </a:rPr>
                        <a:t> taps </a:t>
                      </a:r>
                      <a:r>
                        <a:rPr lang="en-US" sz="1500" dirty="0" err="1">
                          <a:latin typeface="Times New Roman"/>
                          <a:ea typeface="Calibri"/>
                          <a:cs typeface="Times New Roman"/>
                        </a:rPr>
                        <a:t>spalvotas</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4523">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Būti</a:t>
                      </a:r>
                      <a:r>
                        <a:rPr lang="en-US" sz="1500" dirty="0">
                          <a:latin typeface="Times New Roman"/>
                          <a:ea typeface="Calibri"/>
                          <a:cs typeface="Times New Roman"/>
                        </a:rPr>
                        <a:t> </a:t>
                      </a:r>
                      <a:r>
                        <a:rPr lang="en-US" sz="1500" dirty="0" err="1">
                          <a:latin typeface="Times New Roman"/>
                          <a:ea typeface="Calibri"/>
                          <a:cs typeface="Times New Roman"/>
                        </a:rPr>
                        <a:t>kantriems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pastebėti</a:t>
                      </a:r>
                      <a:r>
                        <a:rPr lang="lt-LT" sz="1500" dirty="0">
                          <a:latin typeface="Times New Roman"/>
                          <a:ea typeface="Calibri"/>
                          <a:cs typeface="Times New Roman"/>
                        </a:rPr>
                        <a:t>,</a:t>
                      </a:r>
                      <a:r>
                        <a:rPr lang="en-US" sz="1500" dirty="0">
                          <a:latin typeface="Times New Roman"/>
                          <a:ea typeface="Calibri"/>
                          <a:cs typeface="Times New Roman"/>
                        </a:rPr>
                        <a:t> </a:t>
                      </a:r>
                      <a:r>
                        <a:rPr lang="en-US" sz="1500" dirty="0" err="1">
                          <a:latin typeface="Times New Roman"/>
                          <a:ea typeface="Calibri"/>
                          <a:cs typeface="Times New Roman"/>
                        </a:rPr>
                        <a:t>kas</a:t>
                      </a:r>
                      <a:r>
                        <a:rPr lang="en-US" sz="1500" dirty="0">
                          <a:latin typeface="Times New Roman"/>
                          <a:ea typeface="Calibri"/>
                          <a:cs typeface="Times New Roman"/>
                        </a:rPr>
                        <a:t> </a:t>
                      </a:r>
                      <a:r>
                        <a:rPr lang="en-US" sz="1500" dirty="0" err="1">
                          <a:latin typeface="Times New Roman"/>
                          <a:ea typeface="Calibri"/>
                          <a:cs typeface="Times New Roman"/>
                        </a:rPr>
                        <a:t>įvyko</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eksperimento</a:t>
                      </a:r>
                      <a:r>
                        <a:rPr lang="en-US" sz="1500" dirty="0">
                          <a:latin typeface="Times New Roman"/>
                          <a:ea typeface="Calibri"/>
                          <a:cs typeface="Times New Roman"/>
                        </a:rPr>
                        <a:t> </a:t>
                      </a:r>
                      <a:r>
                        <a:rPr lang="en-US" sz="1500" dirty="0" err="1">
                          <a:latin typeface="Times New Roman"/>
                          <a:ea typeface="Calibri"/>
                          <a:cs typeface="Times New Roman"/>
                        </a:rPr>
                        <a:t>metu</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891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,,SPALVOTAS VANDUO’’</a:t>
            </a:r>
            <a:endParaRPr kumimoji="0" lang="en-US"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pPr>
              <a:buNone/>
            </a:pPr>
            <a:endParaRPr lang="ru-RU" dirty="0"/>
          </a:p>
          <a:p>
            <a:endParaRPr lang="ru-RU" dirty="0"/>
          </a:p>
        </p:txBody>
      </p:sp>
      <p:sp>
        <p:nvSpPr>
          <p:cNvPr id="39937" name="Rectangle 1"/>
          <p:cNvSpPr>
            <a:spLocks noChangeArrowheads="1"/>
          </p:cNvSpPr>
          <p:nvPr/>
        </p:nvSpPr>
        <p:spPr bwMode="auto">
          <a:xfrm>
            <a:off x="0" y="14285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SPALVOTAS VANDUO’’</a:t>
            </a:r>
            <a:endParaRPr kumimoji="0" lang="en-US"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Рисунок 8" descr="1.jpg"/>
          <p:cNvPicPr>
            <a:picLocks noChangeAspect="1"/>
          </p:cNvPicPr>
          <p:nvPr/>
        </p:nvPicPr>
        <p:blipFill>
          <a:blip r:embed="rId2" cstate="print"/>
          <a:stretch>
            <a:fillRect/>
          </a:stretch>
        </p:blipFill>
        <p:spPr>
          <a:xfrm>
            <a:off x="428596" y="1340768"/>
            <a:ext cx="2025000" cy="27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2.jpg"/>
          <p:cNvPicPr>
            <a:picLocks noChangeAspect="1"/>
          </p:cNvPicPr>
          <p:nvPr/>
        </p:nvPicPr>
        <p:blipFill>
          <a:blip r:embed="rId3" cstate="print"/>
          <a:stretch>
            <a:fillRect/>
          </a:stretch>
        </p:blipFill>
        <p:spPr>
          <a:xfrm>
            <a:off x="2571736" y="3500438"/>
            <a:ext cx="2025000" cy="27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3.jpg"/>
          <p:cNvPicPr>
            <a:picLocks noChangeAspect="1"/>
          </p:cNvPicPr>
          <p:nvPr/>
        </p:nvPicPr>
        <p:blipFill>
          <a:blip r:embed="rId4" cstate="print"/>
          <a:stretch>
            <a:fillRect/>
          </a:stretch>
        </p:blipFill>
        <p:spPr>
          <a:xfrm>
            <a:off x="4857752" y="1285860"/>
            <a:ext cx="1944000" cy="259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4.jpg"/>
          <p:cNvPicPr>
            <a:picLocks noChangeAspect="1"/>
          </p:cNvPicPr>
          <p:nvPr/>
        </p:nvPicPr>
        <p:blipFill>
          <a:blip r:embed="rId5" cstate="print"/>
          <a:stretch>
            <a:fillRect/>
          </a:stretch>
        </p:blipFill>
        <p:spPr>
          <a:xfrm>
            <a:off x="6929454" y="3357562"/>
            <a:ext cx="2025000" cy="27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04" y="5000636"/>
            <a:ext cx="1320191" cy="118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1"/>
            <a:ext cx="8258204" cy="512744"/>
          </a:xfrm>
        </p:spPr>
        <p:txBody>
          <a:bodyPr>
            <a:normAutofit fontScale="92500" lnSpcReduction="10000"/>
          </a:bodyPr>
          <a:lstStyle/>
          <a:p>
            <a:pPr>
              <a:buNone/>
            </a:pPr>
            <a:endParaRPr lang="ru-RU" dirty="0"/>
          </a:p>
          <a:p>
            <a:endParaRPr lang="ru-RU" dirty="0"/>
          </a:p>
          <a:p>
            <a:endParaRPr lang="ru-RU" dirty="0"/>
          </a:p>
          <a:p>
            <a:endParaRPr lang="ru-RU" dirty="0"/>
          </a:p>
        </p:txBody>
      </p:sp>
      <p:sp>
        <p:nvSpPr>
          <p:cNvPr id="32769" name="Rectangle 1"/>
          <p:cNvSpPr>
            <a:spLocks noChangeArrowheads="1"/>
          </p:cNvSpPr>
          <p:nvPr/>
        </p:nvSpPr>
        <p:spPr bwMode="auto">
          <a:xfrm>
            <a:off x="0" y="0"/>
            <a:ext cx="91440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9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,,VANDUO IR LEDAS – LIETUS STIKLAINYJE”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14282" y="785795"/>
          <a:ext cx="8715436" cy="5973576"/>
        </p:xfrm>
        <a:graphic>
          <a:graphicData uri="http://schemas.openxmlformats.org/drawingml/2006/table">
            <a:tbl>
              <a:tblPr/>
              <a:tblGrid>
                <a:gridCol w="2520994">
                  <a:extLst>
                    <a:ext uri="{9D8B030D-6E8A-4147-A177-3AD203B41FA5}">
                      <a16:colId xmlns:a16="http://schemas.microsoft.com/office/drawing/2014/main" xmlns="" val="20000"/>
                    </a:ext>
                  </a:extLst>
                </a:gridCol>
                <a:gridCol w="6194442">
                  <a:extLst>
                    <a:ext uri="{9D8B030D-6E8A-4147-A177-3AD203B41FA5}">
                      <a16:colId xmlns:a16="http://schemas.microsoft.com/office/drawing/2014/main" xmlns="" val="20001"/>
                    </a:ext>
                  </a:extLst>
                </a:gridCol>
              </a:tblGrid>
              <a:tr h="337748">
                <a:tc>
                  <a:txBody>
                    <a:bodyPr/>
                    <a:lstStyle/>
                    <a:p>
                      <a:pPr>
                        <a:lnSpc>
                          <a:spcPct val="150000"/>
                        </a:lnSpc>
                        <a:spcBef>
                          <a:spcPts val="1200"/>
                        </a:spcBef>
                        <a:spcAft>
                          <a:spcPts val="1200"/>
                        </a:spcAft>
                      </a:pPr>
                      <a:r>
                        <a:rPr lang="en-US" sz="1400" b="1" dirty="0" err="1">
                          <a:latin typeface="Times New Roman"/>
                          <a:ea typeface="Calibri"/>
                          <a:cs typeface="Times New Roman"/>
                        </a:rPr>
                        <a:t>Mokytojo</a:t>
                      </a:r>
                      <a:r>
                        <a:rPr lang="en-US" sz="1400" b="1" dirty="0">
                          <a:latin typeface="Times New Roman"/>
                          <a:ea typeface="Calibri"/>
                          <a:cs typeface="Times New Roman"/>
                        </a:rPr>
                        <a:t> </a:t>
                      </a:r>
                      <a:r>
                        <a:rPr lang="en-US" sz="1400" b="1" dirty="0" err="1">
                          <a:latin typeface="Times New Roman"/>
                          <a:ea typeface="Calibri"/>
                          <a:cs typeface="Times New Roman"/>
                        </a:rPr>
                        <a:t>vardas</a:t>
                      </a:r>
                      <a:r>
                        <a:rPr lang="en-US" sz="1400" b="1" dirty="0">
                          <a:latin typeface="Times New Roman"/>
                          <a:ea typeface="Calibri"/>
                          <a:cs typeface="Times New Roman"/>
                        </a:rPr>
                        <a:t>, </a:t>
                      </a:r>
                      <a:r>
                        <a:rPr lang="en-US" sz="1400" b="1" dirty="0" err="1">
                          <a:latin typeface="Times New Roman"/>
                          <a:ea typeface="Calibri"/>
                          <a:cs typeface="Times New Roman"/>
                        </a:rPr>
                        <a:t>pavardė</a:t>
                      </a:r>
                      <a:endParaRPr lang="en-US" sz="12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200"/>
                        </a:spcAft>
                      </a:pPr>
                      <a:r>
                        <a:rPr lang="en-US" sz="1400" dirty="0" err="1">
                          <a:latin typeface="Times New Roman" pitchFamily="18" charset="0"/>
                          <a:ea typeface="Calibri"/>
                          <a:cs typeface="Times New Roman" pitchFamily="18" charset="0"/>
                        </a:rPr>
                        <a:t>Virginija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Kvasaitė</a:t>
                      </a:r>
                      <a:endParaRPr lang="en-US" sz="1200" dirty="0">
                        <a:latin typeface="Times New Roman" pitchFamily="18" charset="0"/>
                        <a:ea typeface="Calibri"/>
                        <a:cs typeface="Times New Roman" pitchFamily="18" charset="0"/>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8413">
                <a:tc>
                  <a:txBody>
                    <a:bodyPr/>
                    <a:lstStyle/>
                    <a:p>
                      <a:pPr>
                        <a:lnSpc>
                          <a:spcPct val="100000"/>
                        </a:lnSpc>
                        <a:spcBef>
                          <a:spcPts val="1200"/>
                        </a:spcBef>
                        <a:spcAft>
                          <a:spcPts val="1200"/>
                        </a:spcAft>
                      </a:pPr>
                      <a:r>
                        <a:rPr lang="en-US" sz="1400" b="1" dirty="0" err="1">
                          <a:latin typeface="Times New Roman"/>
                          <a:ea typeface="Calibri"/>
                          <a:cs typeface="Times New Roman"/>
                        </a:rPr>
                        <a:t>Grupės</a:t>
                      </a:r>
                      <a:r>
                        <a:rPr lang="en-US" sz="1400" b="1" dirty="0">
                          <a:latin typeface="Times New Roman"/>
                          <a:ea typeface="Calibri"/>
                          <a:cs typeface="Times New Roman"/>
                        </a:rPr>
                        <a:t> </a:t>
                      </a:r>
                      <a:r>
                        <a:rPr lang="en-US" sz="1400" b="1" dirty="0" err="1">
                          <a:latin typeface="Times New Roman"/>
                          <a:ea typeface="Calibri"/>
                          <a:cs typeface="Times New Roman"/>
                        </a:rPr>
                        <a:t>pavadinimas</a:t>
                      </a:r>
                      <a:endParaRPr lang="en-US" sz="12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200"/>
                        </a:spcAft>
                      </a:pPr>
                      <a:r>
                        <a:rPr lang="en-US" sz="1400" dirty="0" err="1">
                          <a:latin typeface="Times New Roman" pitchFamily="18" charset="0"/>
                          <a:ea typeface="Calibri"/>
                          <a:cs typeface="Times New Roman" pitchFamily="18" charset="0"/>
                        </a:rPr>
                        <a:t>grupė</a:t>
                      </a:r>
                      <a:r>
                        <a:rPr lang="en-US" sz="1400" dirty="0">
                          <a:latin typeface="Times New Roman" pitchFamily="18" charset="0"/>
                          <a:ea typeface="Calibri"/>
                          <a:cs typeface="Times New Roman" pitchFamily="18" charset="0"/>
                        </a:rPr>
                        <a:t> </a:t>
                      </a:r>
                      <a:r>
                        <a:rPr lang="en-US" sz="1400" baseline="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Pienė</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24167">
                <a:tc>
                  <a:txBody>
                    <a:bodyPr/>
                    <a:lstStyle/>
                    <a:p>
                      <a:pPr>
                        <a:lnSpc>
                          <a:spcPct val="100000"/>
                        </a:lnSpc>
                        <a:spcBef>
                          <a:spcPts val="1200"/>
                        </a:spcBef>
                        <a:spcAft>
                          <a:spcPts val="1200"/>
                        </a:spcAft>
                      </a:pPr>
                      <a:r>
                        <a:rPr lang="en-US" sz="1400" b="1" dirty="0" err="1">
                          <a:latin typeface="Times New Roman"/>
                          <a:ea typeface="Calibri"/>
                          <a:cs typeface="Times New Roman"/>
                        </a:rPr>
                        <a:t>Tikslas</a:t>
                      </a:r>
                      <a:endParaRPr lang="en-US" sz="1200" b="1"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Supažindinti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skirtingu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būviu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skystas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kietas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garai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pademonstruoti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fizikinius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procesus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susijusius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sąveika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bei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kondensato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susidarymu</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2788">
                <a:tc>
                  <a:txBody>
                    <a:bodyPr/>
                    <a:lstStyle/>
                    <a:p>
                      <a:pPr>
                        <a:lnSpc>
                          <a:spcPct val="115000"/>
                        </a:lnSpc>
                        <a:spcBef>
                          <a:spcPts val="1200"/>
                        </a:spcBef>
                        <a:spcAft>
                          <a:spcPts val="0"/>
                        </a:spcAft>
                      </a:pPr>
                      <a:r>
                        <a:rPr lang="en-US" sz="1400" b="1" dirty="0" err="1">
                          <a:latin typeface="Times New Roman"/>
                          <a:ea typeface="Calibri"/>
                          <a:cs typeface="Times New Roman"/>
                        </a:rPr>
                        <a:t>Kokio</a:t>
                      </a:r>
                      <a:r>
                        <a:rPr lang="en-US" sz="1400" b="1" dirty="0">
                          <a:latin typeface="Times New Roman"/>
                          <a:ea typeface="Calibri"/>
                          <a:cs typeface="Times New Roman"/>
                        </a:rPr>
                        <a:t> </a:t>
                      </a:r>
                      <a:r>
                        <a:rPr lang="en-US" sz="1400" b="1" dirty="0" err="1">
                          <a:latin typeface="Times New Roman"/>
                          <a:ea typeface="Calibri"/>
                          <a:cs typeface="Times New Roman"/>
                        </a:rPr>
                        <a:t>amžiaus</a:t>
                      </a:r>
                      <a:r>
                        <a:rPr lang="en-US" sz="1400" b="1" dirty="0">
                          <a:latin typeface="Times New Roman"/>
                          <a:ea typeface="Calibri"/>
                          <a:cs typeface="Times New Roman"/>
                        </a:rPr>
                        <a:t> </a:t>
                      </a:r>
                      <a:r>
                        <a:rPr lang="en-US" sz="1400" b="1" dirty="0" err="1">
                          <a:latin typeface="Times New Roman"/>
                          <a:ea typeface="Calibri"/>
                          <a:cs typeface="Times New Roman"/>
                        </a:rPr>
                        <a:t>vaikams</a:t>
                      </a:r>
                      <a:r>
                        <a:rPr lang="en-US" sz="1400" b="1" dirty="0">
                          <a:latin typeface="Times New Roman"/>
                          <a:ea typeface="Calibri"/>
                          <a:cs typeface="Times New Roman"/>
                        </a:rPr>
                        <a:t> </a:t>
                      </a:r>
                      <a:r>
                        <a:rPr lang="en-US" sz="1400" b="1" dirty="0" err="1">
                          <a:latin typeface="Times New Roman"/>
                          <a:ea typeface="Calibri"/>
                          <a:cs typeface="Times New Roman"/>
                        </a:rPr>
                        <a:t>skirtas</a:t>
                      </a:r>
                      <a:endParaRPr lang="en-US" sz="1200" b="1" dirty="0">
                        <a:latin typeface="Calibri"/>
                        <a:ea typeface="Calibri"/>
                        <a:cs typeface="Times New Roman"/>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0"/>
                        </a:spcAft>
                      </a:pPr>
                      <a:r>
                        <a:rPr lang="en-US" sz="1400" dirty="0">
                          <a:latin typeface="Times New Roman" pitchFamily="18" charset="0"/>
                          <a:ea typeface="Calibri"/>
                          <a:cs typeface="Times New Roman" pitchFamily="18" charset="0"/>
                        </a:rPr>
                        <a:t>5-6 </a:t>
                      </a:r>
                      <a:r>
                        <a:rPr lang="en-US" sz="1400" dirty="0" err="1">
                          <a:latin typeface="Times New Roman" pitchFamily="18" charset="0"/>
                          <a:ea typeface="Calibri"/>
                          <a:cs typeface="Times New Roman" pitchFamily="18" charset="0"/>
                        </a:rPr>
                        <a:t>metų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vaikai</a:t>
                      </a:r>
                      <a:endParaRPr lang="en-US" sz="1200" dirty="0">
                        <a:latin typeface="Times New Roman" pitchFamily="18" charset="0"/>
                        <a:ea typeface="Calibri"/>
                        <a:cs typeface="Times New Roman" pitchFamily="18" charset="0"/>
                      </a:endParaRP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6111">
                <a:tc>
                  <a:txBody>
                    <a:bodyPr/>
                    <a:lstStyle/>
                    <a:p>
                      <a:pPr>
                        <a:lnSpc>
                          <a:spcPct val="115000"/>
                        </a:lnSpc>
                        <a:spcBef>
                          <a:spcPts val="1200"/>
                        </a:spcBef>
                        <a:spcAft>
                          <a:spcPts val="0"/>
                        </a:spcAft>
                      </a:pPr>
                      <a:r>
                        <a:rPr lang="en-US" sz="1400" b="1" dirty="0" err="1">
                          <a:latin typeface="Times New Roman"/>
                          <a:ea typeface="Calibri"/>
                          <a:cs typeface="Times New Roman"/>
                        </a:rPr>
                        <a:t>Priemonės</a:t>
                      </a:r>
                      <a:r>
                        <a:rPr lang="en-US" sz="1400" b="1" dirty="0">
                          <a:latin typeface="Times New Roman"/>
                          <a:ea typeface="Calibri"/>
                          <a:cs typeface="Times New Roman"/>
                        </a:rPr>
                        <a:t> </a:t>
                      </a:r>
                      <a:r>
                        <a:rPr lang="en-US" sz="1400" b="1" dirty="0" err="1">
                          <a:latin typeface="Times New Roman"/>
                          <a:ea typeface="Calibri"/>
                          <a:cs typeface="Times New Roman"/>
                        </a:rPr>
                        <a:t>ir</a:t>
                      </a:r>
                      <a:r>
                        <a:rPr lang="en-US" sz="1400" b="1" dirty="0">
                          <a:latin typeface="Times New Roman"/>
                          <a:ea typeface="Calibri"/>
                          <a:cs typeface="Times New Roman"/>
                        </a:rPr>
                        <a:t> </a:t>
                      </a:r>
                      <a:r>
                        <a:rPr lang="en-US" sz="1400" b="1" dirty="0" err="1">
                          <a:latin typeface="Times New Roman"/>
                          <a:ea typeface="Calibri"/>
                          <a:cs typeface="Times New Roman"/>
                        </a:rPr>
                        <a:t>medžiagos</a:t>
                      </a:r>
                      <a:endParaRPr lang="en-US" sz="1200" b="1"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Stiklinis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karščiui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atsparus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indas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lėkštė</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gabaliukai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kūbeliai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rutuliukai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karštas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vanduo</a:t>
                      </a:r>
                      <a:r>
                        <a:rPr lang="en-US" sz="1400" dirty="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03082">
                <a:tc>
                  <a:txBody>
                    <a:bodyPr/>
                    <a:lstStyle/>
                    <a:p>
                      <a:pPr>
                        <a:lnSpc>
                          <a:spcPct val="115000"/>
                        </a:lnSpc>
                        <a:spcBef>
                          <a:spcPts val="1200"/>
                        </a:spcBef>
                        <a:spcAft>
                          <a:spcPts val="0"/>
                        </a:spcAft>
                      </a:pPr>
                      <a:r>
                        <a:rPr lang="en-US" sz="1400" b="1" dirty="0" err="1">
                          <a:latin typeface="Times New Roman"/>
                          <a:ea typeface="Calibri"/>
                          <a:cs typeface="Times New Roman"/>
                        </a:rPr>
                        <a:t>Trumpas</a:t>
                      </a:r>
                      <a:r>
                        <a:rPr lang="lt-LT" sz="1400" b="1" baseline="0" dirty="0">
                          <a:latin typeface="Times New Roman"/>
                          <a:ea typeface="Calibri"/>
                          <a:cs typeface="Times New Roman"/>
                        </a:rPr>
                        <a:t> </a:t>
                      </a:r>
                      <a:r>
                        <a:rPr lang="en-US" sz="1400" b="1" dirty="0" err="1">
                          <a:latin typeface="Times New Roman"/>
                          <a:ea typeface="Calibri"/>
                          <a:cs typeface="Times New Roman"/>
                        </a:rPr>
                        <a:t>eksperimento</a:t>
                      </a:r>
                      <a:r>
                        <a:rPr lang="en-US" sz="1400" b="1" dirty="0">
                          <a:latin typeface="Times New Roman"/>
                          <a:ea typeface="Calibri"/>
                          <a:cs typeface="Times New Roman"/>
                        </a:rPr>
                        <a:t> </a:t>
                      </a:r>
                      <a:r>
                        <a:rPr lang="en-US" sz="1400" b="1" dirty="0" err="1">
                          <a:latin typeface="Times New Roman"/>
                          <a:ea typeface="Calibri"/>
                          <a:cs typeface="Times New Roman"/>
                        </a:rPr>
                        <a:t>aprašymas</a:t>
                      </a:r>
                      <a:endParaRPr lang="en-US" sz="1200" b="1"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Turėjome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iš</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anksto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sušaldyto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kvadratinėse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apvaliose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formelėse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Išėmę</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iš</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formų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ledukus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išsiaiškinome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kokių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geometrinų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figūrų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yra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ledukai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Aptarėme</a:t>
                      </a:r>
                      <a:r>
                        <a:rPr lang="en-US" sz="1400" dirty="0">
                          <a:latin typeface="Times New Roman" pitchFamily="18" charset="0"/>
                          <a:ea typeface="Calibri"/>
                          <a:cs typeface="Times New Roman" pitchFamily="18" charset="0"/>
                        </a:rPr>
                        <a:t>, jog </a:t>
                      </a:r>
                      <a:r>
                        <a:rPr lang="en-US" sz="1400" dirty="0" err="1">
                          <a:latin typeface="Times New Roman" pitchFamily="18" charset="0"/>
                          <a:ea typeface="Calibri"/>
                          <a:cs typeface="Times New Roman" pitchFamily="18" charset="0"/>
                        </a:rPr>
                        <a:t>kameroje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šaldamas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vanduo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įgauna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tokią</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formą</a:t>
                      </a:r>
                      <a:r>
                        <a:rPr lang="en-US" sz="1400" dirty="0">
                          <a:latin typeface="Times New Roman" pitchFamily="18" charset="0"/>
                          <a:ea typeface="Calibri"/>
                          <a:cs typeface="Times New Roman" pitchFamily="18" charset="0"/>
                        </a:rPr>
                        <a:t>, į </a:t>
                      </a:r>
                      <a:r>
                        <a:rPr lang="en-US" sz="1400" dirty="0" err="1">
                          <a:latin typeface="Times New Roman" pitchFamily="18" charset="0"/>
                          <a:ea typeface="Calibri"/>
                          <a:cs typeface="Times New Roman" pitchFamily="18" charset="0"/>
                        </a:rPr>
                        <a:t>kokią</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mes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pilame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vandenį</a:t>
                      </a:r>
                      <a:r>
                        <a:rPr lang="en-US" sz="1400" dirty="0">
                          <a:latin typeface="Times New Roman" pitchFamily="18" charset="0"/>
                          <a:ea typeface="Calibri"/>
                          <a:cs typeface="Times New Roman" pitchFamily="18" charset="0"/>
                        </a:rPr>
                        <a:t>.</a:t>
                      </a:r>
                    </a:p>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Paėmėme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stiklainį</a:t>
                      </a:r>
                      <a:r>
                        <a:rPr lang="en-US" sz="1400" dirty="0">
                          <a:latin typeface="Times New Roman" pitchFamily="18" charset="0"/>
                          <a:ea typeface="Calibri"/>
                          <a:cs typeface="Times New Roman" pitchFamily="18" charset="0"/>
                        </a:rPr>
                        <a:t>, į </a:t>
                      </a:r>
                      <a:r>
                        <a:rPr lang="en-US" sz="1400" dirty="0" err="1">
                          <a:latin typeface="Times New Roman" pitchFamily="18" charset="0"/>
                          <a:ea typeface="Calibri"/>
                          <a:cs typeface="Times New Roman" pitchFamily="18" charset="0"/>
                        </a:rPr>
                        <a:t>jį</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įpylėme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Ant indo </a:t>
                      </a:r>
                      <a:r>
                        <a:rPr lang="en-US" sz="1400" dirty="0" err="1">
                          <a:latin typeface="Times New Roman" pitchFamily="18" charset="0"/>
                          <a:ea typeface="Calibri"/>
                          <a:cs typeface="Times New Roman" pitchFamily="18" charset="0"/>
                        </a:rPr>
                        <a:t>uždėjome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lėkštutę</a:t>
                      </a:r>
                      <a:r>
                        <a:rPr lang="en-US" sz="1400" dirty="0">
                          <a:latin typeface="Times New Roman" pitchFamily="18" charset="0"/>
                          <a:ea typeface="Calibri"/>
                          <a:cs typeface="Times New Roman" pitchFamily="18" charset="0"/>
                        </a:rPr>
                        <a:t>, į </a:t>
                      </a:r>
                      <a:r>
                        <a:rPr lang="en-US" sz="1400" dirty="0" err="1">
                          <a:latin typeface="Times New Roman" pitchFamily="18" charset="0"/>
                          <a:ea typeface="Calibri"/>
                          <a:cs typeface="Times New Roman" pitchFamily="18" charset="0"/>
                        </a:rPr>
                        <a:t>kurią</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pridėjome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ledukų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Netrukus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garai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ledukai</a:t>
                      </a:r>
                      <a:r>
                        <a:rPr lang="en-US" sz="1400" dirty="0">
                          <a:latin typeface="Times New Roman" pitchFamily="18" charset="0"/>
                          <a:ea typeface="Calibri"/>
                          <a:cs typeface="Times New Roman" pitchFamily="18" charset="0"/>
                        </a:rPr>
                        <a:t> ant </a:t>
                      </a:r>
                      <a:r>
                        <a:rPr lang="en-US" sz="1400" dirty="0" err="1">
                          <a:latin typeface="Times New Roman" pitchFamily="18" charset="0"/>
                          <a:ea typeface="Calibri"/>
                          <a:cs typeface="Times New Roman" pitchFamily="18" charset="0"/>
                        </a:rPr>
                        <a:t>lėkštės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sukūrė</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kondensatą</a:t>
                      </a:r>
                      <a:r>
                        <a:rPr lang="en-US" sz="1400" dirty="0">
                          <a:latin typeface="Times New Roman" pitchFamily="18" charset="0"/>
                          <a:ea typeface="Calibri"/>
                          <a:cs typeface="Times New Roman" pitchFamily="18" charset="0"/>
                        </a:rPr>
                        <a:t> – </a:t>
                      </a:r>
                      <a:r>
                        <a:rPr lang="en-US" sz="1400" dirty="0" err="1">
                          <a:latin typeface="Times New Roman" pitchFamily="18" charset="0"/>
                          <a:ea typeface="Calibri"/>
                          <a:cs typeface="Times New Roman" pitchFamily="18" charset="0"/>
                        </a:rPr>
                        <a:t>krentančius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lašiukus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galėjo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pamatyti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stiklainio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viduje</a:t>
                      </a:r>
                      <a:r>
                        <a:rPr lang="en-US" sz="1400" dirty="0">
                          <a:latin typeface="Times New Roman" pitchFamily="18" charset="0"/>
                          <a:ea typeface="Calibri"/>
                          <a:cs typeface="Times New Roman" pitchFamily="18" charset="0"/>
                        </a:rPr>
                        <a:t> ant </a:t>
                      </a:r>
                      <a:r>
                        <a:rPr lang="en-US" sz="1400" dirty="0" err="1">
                          <a:latin typeface="Times New Roman" pitchFamily="18" charset="0"/>
                          <a:ea typeface="Calibri"/>
                          <a:cs typeface="Times New Roman" pitchFamily="18" charset="0"/>
                        </a:rPr>
                        <a:t>sienelių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tekančius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lašelius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lašančius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nuo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lėktutės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dugno</a:t>
                      </a:r>
                      <a:r>
                        <a:rPr lang="en-US" sz="1400" dirty="0">
                          <a:latin typeface="Times New Roman" pitchFamily="18" charset="0"/>
                          <a:ea typeface="Calibri"/>
                          <a:cs typeface="Times New Roman" pitchFamily="18" charset="0"/>
                        </a:rPr>
                        <a:t>.</a:t>
                      </a:r>
                    </a:p>
                  </a:txBody>
                  <a:tcPr marL="49535" marR="49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24167">
                <a:tc>
                  <a:txBody>
                    <a:bodyPr/>
                    <a:lstStyle/>
                    <a:p>
                      <a:pPr algn="just">
                        <a:lnSpc>
                          <a:spcPct val="150000"/>
                        </a:lnSpc>
                        <a:spcAft>
                          <a:spcPts val="0"/>
                        </a:spcAft>
                      </a:pPr>
                      <a:r>
                        <a:rPr lang="en-US" sz="1400" b="1" dirty="0" err="1">
                          <a:latin typeface="Times New Roman"/>
                          <a:ea typeface="Calibri"/>
                          <a:cs typeface="Times New Roman"/>
                        </a:rPr>
                        <a:t>Rezultatas</a:t>
                      </a:r>
                      <a:r>
                        <a:rPr lang="en-US" sz="1400" b="1" dirty="0">
                          <a:latin typeface="Times New Roman"/>
                          <a:ea typeface="Calibri"/>
                          <a:cs typeface="Times New Roman"/>
                        </a:rPr>
                        <a:t>  (</a:t>
                      </a:r>
                      <a:r>
                        <a:rPr lang="en-US" sz="1400" b="1" dirty="0" err="1">
                          <a:latin typeface="Times New Roman"/>
                          <a:ea typeface="Calibri"/>
                          <a:cs typeface="Times New Roman"/>
                        </a:rPr>
                        <a:t>nauda</a:t>
                      </a:r>
                      <a:r>
                        <a:rPr lang="en-US" sz="1400" b="1" dirty="0">
                          <a:latin typeface="Times New Roman"/>
                          <a:ea typeface="Calibri"/>
                          <a:cs typeface="Times New Roman"/>
                        </a:rPr>
                        <a:t> </a:t>
                      </a:r>
                      <a:r>
                        <a:rPr lang="en-US" sz="1400" b="1" dirty="0" err="1">
                          <a:latin typeface="Times New Roman"/>
                          <a:ea typeface="Calibri"/>
                          <a:cs typeface="Times New Roman"/>
                        </a:rPr>
                        <a:t>vaikams</a:t>
                      </a:r>
                      <a:r>
                        <a:rPr lang="en-US" sz="1400" b="1" dirty="0">
                          <a:latin typeface="Times New Roman"/>
                          <a:ea typeface="Calibri"/>
                          <a:cs typeface="Times New Roman"/>
                        </a:rPr>
                        <a:t>)</a:t>
                      </a:r>
                      <a:endParaRPr lang="en-US" sz="1200" b="1" dirty="0">
                        <a:latin typeface="Calibri"/>
                        <a:ea typeface="Calibri"/>
                        <a:cs typeface="Times New Roman"/>
                      </a:endParaRP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latin typeface="Times New Roman" pitchFamily="18" charset="0"/>
                          <a:ea typeface="Calibri"/>
                          <a:cs typeface="Times New Roman" pitchFamily="18" charset="0"/>
                        </a:rPr>
                        <a:t>Vaikai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sužinojo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kad</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karštas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vanduo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garuoja</a:t>
                      </a:r>
                      <a:r>
                        <a:rPr lang="en-US" sz="1400" dirty="0">
                          <a:latin typeface="Times New Roman" pitchFamily="18" charset="0"/>
                          <a:ea typeface="Calibri"/>
                          <a:cs typeface="Times New Roman" pitchFamily="18" charset="0"/>
                        </a:rPr>
                        <a:t>, o </a:t>
                      </a:r>
                      <a:r>
                        <a:rPr lang="en-US" sz="1400" dirty="0" err="1">
                          <a:latin typeface="Times New Roman" pitchFamily="18" charset="0"/>
                          <a:ea typeface="Calibri"/>
                          <a:cs typeface="Times New Roman" pitchFamily="18" charset="0"/>
                        </a:rPr>
                        <a:t>sušalęs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vanduo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virsta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kietu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ledu</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Vaikai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pamatė</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kaip</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pradėjo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kristi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lašeliai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mūsų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stiklainyje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kadangi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ledo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ir</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karšto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vandens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sąveikoje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susidarė</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garų</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kondensatas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kurį</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pavadinome</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lietumi</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stiklainyje</a:t>
                      </a:r>
                      <a:r>
                        <a:rPr lang="en-US" sz="1400" dirty="0">
                          <a:latin typeface="Times New Roman" pitchFamily="18" charset="0"/>
                          <a:ea typeface="Calibri"/>
                          <a:cs typeface="Times New Roman" pitchFamily="18" charset="0"/>
                        </a:rPr>
                        <a:t>. </a:t>
                      </a:r>
                    </a:p>
                  </a:txBody>
                  <a:tcPr marL="49535" marR="4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pic>
        <p:nvPicPr>
          <p:cNvPr id="3" name="Рисунок 2" descr="1.jpg"/>
          <p:cNvPicPr>
            <a:picLocks noChangeAspect="1"/>
          </p:cNvPicPr>
          <p:nvPr/>
        </p:nvPicPr>
        <p:blipFill>
          <a:blip r:embed="rId2" cstate="print">
            <a:lum bright="-10000"/>
          </a:blip>
          <a:stretch>
            <a:fillRect/>
          </a:stretch>
        </p:blipFill>
        <p:spPr>
          <a:xfrm>
            <a:off x="2857488" y="1571612"/>
            <a:ext cx="3696000" cy="27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2.jpg"/>
          <p:cNvPicPr>
            <a:picLocks noChangeAspect="1"/>
          </p:cNvPicPr>
          <p:nvPr/>
        </p:nvPicPr>
        <p:blipFill>
          <a:blip r:embed="rId3" cstate="print">
            <a:lum bright="-10000"/>
          </a:blip>
          <a:stretch>
            <a:fillRect/>
          </a:stretch>
        </p:blipFill>
        <p:spPr>
          <a:xfrm>
            <a:off x="285720" y="2857496"/>
            <a:ext cx="2268000" cy="30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4.jpg"/>
          <p:cNvPicPr>
            <a:picLocks noChangeAspect="1"/>
          </p:cNvPicPr>
          <p:nvPr/>
        </p:nvPicPr>
        <p:blipFill>
          <a:blip r:embed="rId4" cstate="print"/>
          <a:stretch>
            <a:fillRect/>
          </a:stretch>
        </p:blipFill>
        <p:spPr>
          <a:xfrm>
            <a:off x="6715140" y="1071546"/>
            <a:ext cx="216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0" y="142852"/>
            <a:ext cx="9144000" cy="742511"/>
          </a:xfrm>
          <a:prstGeom prst="rect">
            <a:avLst/>
          </a:prstGeom>
        </p:spPr>
        <p:txBody>
          <a:bodyPr wrap="square">
            <a:spAutoFit/>
          </a:bodyPr>
          <a:lstStyle/>
          <a:p>
            <a:pPr lvl="0" algn="ctr" fontAlgn="base">
              <a:lnSpc>
                <a:spcPct val="150000"/>
              </a:lnSpc>
              <a:spcBef>
                <a:spcPct val="0"/>
              </a:spcBef>
              <a:spcAft>
                <a:spcPct val="0"/>
              </a:spcAft>
            </a:pPr>
            <a:r>
              <a:rPr lang="en-US" sz="3200" b="1" dirty="0">
                <a:latin typeface="Times New Roman" pitchFamily="18" charset="0"/>
                <a:ea typeface="Times New Roman" pitchFamily="18" charset="0"/>
                <a:cs typeface="Times New Roman" pitchFamily="18" charset="0"/>
              </a:rPr>
              <a:t>,,</a:t>
            </a:r>
            <a:r>
              <a:rPr lang="en-US" sz="2800" b="1" dirty="0">
                <a:latin typeface="Times New Roman" pitchFamily="18" charset="0"/>
                <a:ea typeface="Times New Roman" pitchFamily="18" charset="0"/>
                <a:cs typeface="Times New Roman" pitchFamily="18" charset="0"/>
              </a:rPr>
              <a:t>VANDUO IR LEDAS – LIETUS STIKLAINYJE”</a:t>
            </a:r>
            <a:endParaRPr lang="en-US" sz="3600" b="1" dirty="0">
              <a:latin typeface="Times New Roman" pitchFamily="18" charset="0"/>
              <a:ea typeface="Times New Roman" pitchFamily="18" charset="0"/>
              <a:cs typeface="Times New Roman" pitchFamily="18" charset="0"/>
            </a:endParaRPr>
          </a:p>
        </p:txBody>
      </p:sp>
      <p:pic>
        <p:nvPicPr>
          <p:cNvPr id="10"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934" y="4786322"/>
            <a:ext cx="1320191" cy="118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14282" y="1071547"/>
          <a:ext cx="8643998" cy="5299911"/>
        </p:xfrm>
        <a:graphic>
          <a:graphicData uri="http://schemas.openxmlformats.org/drawingml/2006/table">
            <a:tbl>
              <a:tblPr/>
              <a:tblGrid>
                <a:gridCol w="2643206">
                  <a:extLst>
                    <a:ext uri="{9D8B030D-6E8A-4147-A177-3AD203B41FA5}">
                      <a16:colId xmlns:a16="http://schemas.microsoft.com/office/drawing/2014/main" xmlns="" val="20000"/>
                    </a:ext>
                  </a:extLst>
                </a:gridCol>
                <a:gridCol w="6000792">
                  <a:extLst>
                    <a:ext uri="{9D8B030D-6E8A-4147-A177-3AD203B41FA5}">
                      <a16:colId xmlns:a16="http://schemas.microsoft.com/office/drawing/2014/main" xmlns="" val="20001"/>
                    </a:ext>
                  </a:extLst>
                </a:gridCol>
              </a:tblGrid>
              <a:tr h="294710">
                <a:tc>
                  <a:txBody>
                    <a:bodyPr/>
                    <a:lstStyle/>
                    <a:p>
                      <a:pPr>
                        <a:lnSpc>
                          <a:spcPct val="10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500" dirty="0" err="1">
                          <a:latin typeface="Times New Roman"/>
                          <a:ea typeface="Calibri"/>
                          <a:cs typeface="Times New Roman"/>
                        </a:rPr>
                        <a:t>Virginija</a:t>
                      </a:r>
                      <a:r>
                        <a:rPr lang="en-US" sz="1500" dirty="0">
                          <a:latin typeface="Times New Roman"/>
                          <a:ea typeface="Calibri"/>
                          <a:cs typeface="Times New Roman"/>
                        </a:rPr>
                        <a:t> </a:t>
                      </a:r>
                      <a:r>
                        <a:rPr lang="en-US" sz="1500" dirty="0" err="1">
                          <a:latin typeface="Times New Roman"/>
                          <a:ea typeface="Calibri"/>
                          <a:cs typeface="Times New Roman"/>
                        </a:rPr>
                        <a:t>Kvasaitė</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4710">
                <a:tc>
                  <a:txBody>
                    <a:bodyPr/>
                    <a:lstStyle/>
                    <a:p>
                      <a:pPr algn="just">
                        <a:lnSpc>
                          <a:spcPct val="115000"/>
                        </a:lnSpc>
                        <a:spcAft>
                          <a:spcPts val="0"/>
                        </a:spcAft>
                      </a:pPr>
                      <a:r>
                        <a:rPr lang="en-US" sz="1500" b="1" dirty="0" err="1">
                          <a:latin typeface="Times New Roman"/>
                          <a:ea typeface="Calibri"/>
                          <a:cs typeface="Times New Roman"/>
                        </a:rPr>
                        <a:t>Grupės</a:t>
                      </a:r>
                      <a:r>
                        <a:rPr lang="en-US" sz="1500" b="1" baseline="0" dirty="0">
                          <a:latin typeface="Times New Roman"/>
                          <a:ea typeface="Calibri"/>
                          <a:cs typeface="Times New Roman"/>
                        </a:rPr>
                        <a:t> </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500" dirty="0" err="1">
                          <a:latin typeface="Times New Roman"/>
                          <a:ea typeface="Calibri"/>
                          <a:cs typeface="Times New Roman"/>
                        </a:rPr>
                        <a:t>Grupė</a:t>
                      </a:r>
                      <a:r>
                        <a:rPr lang="en-US" sz="1500" dirty="0">
                          <a:latin typeface="Times New Roman"/>
                          <a:ea typeface="Calibri"/>
                          <a:cs typeface="Times New Roman"/>
                        </a:rPr>
                        <a:t> </a:t>
                      </a:r>
                      <a:r>
                        <a:rPr lang="en-US" sz="1500" baseline="0" dirty="0">
                          <a:latin typeface="Times New Roman"/>
                          <a:ea typeface="Calibri"/>
                          <a:cs typeface="Times New Roman"/>
                        </a:rPr>
                        <a:t> ,,</a:t>
                      </a:r>
                      <a:r>
                        <a:rPr lang="en-US" sz="1500" dirty="0" err="1">
                          <a:latin typeface="Times New Roman"/>
                          <a:ea typeface="Calibri"/>
                          <a:cs typeface="Times New Roman"/>
                        </a:rPr>
                        <a:t>Pienė</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4710">
                <a:tc>
                  <a:txBody>
                    <a:bodyPr/>
                    <a:lstStyle/>
                    <a:p>
                      <a:pPr>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spcAft>
                          <a:spcPts val="0"/>
                        </a:spcAft>
                      </a:pPr>
                      <a:r>
                        <a:rPr lang="en-US" sz="1500" dirty="0" err="1">
                          <a:latin typeface="Times New Roman"/>
                          <a:ea typeface="Calibri"/>
                          <a:cs typeface="Times New Roman"/>
                        </a:rPr>
                        <a:t>Formuoti</a:t>
                      </a:r>
                      <a:r>
                        <a:rPr lang="en-US" sz="1500" dirty="0">
                          <a:latin typeface="Times New Roman"/>
                          <a:ea typeface="Calibri"/>
                          <a:cs typeface="Times New Roman"/>
                        </a:rPr>
                        <a:t> </a:t>
                      </a:r>
                      <a:r>
                        <a:rPr lang="en-US" sz="1500" dirty="0" err="1">
                          <a:latin typeface="Times New Roman"/>
                          <a:ea typeface="Calibri"/>
                          <a:cs typeface="Times New Roman"/>
                        </a:rPr>
                        <a:t>vaikų</a:t>
                      </a:r>
                      <a:r>
                        <a:rPr lang="en-US" sz="1500" dirty="0">
                          <a:latin typeface="Times New Roman"/>
                          <a:ea typeface="Calibri"/>
                          <a:cs typeface="Times New Roman"/>
                        </a:rPr>
                        <a:t> </a:t>
                      </a:r>
                      <a:r>
                        <a:rPr lang="en-US" sz="1500" dirty="0" err="1">
                          <a:latin typeface="Times New Roman"/>
                          <a:ea typeface="Calibri"/>
                          <a:cs typeface="Times New Roman"/>
                        </a:rPr>
                        <a:t>suprastimą</a:t>
                      </a:r>
                      <a:r>
                        <a:rPr lang="en-US" sz="1500" dirty="0">
                          <a:latin typeface="Times New Roman"/>
                          <a:ea typeface="Calibri"/>
                          <a:cs typeface="Times New Roman"/>
                        </a:rPr>
                        <a:t>, </a:t>
                      </a:r>
                      <a:r>
                        <a:rPr lang="en-US" sz="1500" dirty="0" err="1">
                          <a:latin typeface="Times New Roman"/>
                          <a:ea typeface="Calibri"/>
                          <a:cs typeface="Times New Roman"/>
                        </a:rPr>
                        <a:t>kad</a:t>
                      </a:r>
                      <a:r>
                        <a:rPr lang="en-US" sz="1500" dirty="0">
                          <a:latin typeface="Times New Roman"/>
                          <a:ea typeface="Calibri"/>
                          <a:cs typeface="Times New Roman"/>
                        </a:rPr>
                        <a:t> </a:t>
                      </a:r>
                      <a:r>
                        <a:rPr lang="en-US" sz="1500" dirty="0" err="1">
                          <a:latin typeface="Times New Roman"/>
                          <a:ea typeface="Calibri"/>
                          <a:cs typeface="Times New Roman"/>
                        </a:rPr>
                        <a:t>ledas</a:t>
                      </a:r>
                      <a:r>
                        <a:rPr lang="en-US" sz="1500" dirty="0">
                          <a:latin typeface="Times New Roman"/>
                          <a:ea typeface="Calibri"/>
                          <a:cs typeface="Times New Roman"/>
                        </a:rPr>
                        <a:t> </a:t>
                      </a:r>
                      <a:r>
                        <a:rPr lang="en-US" sz="1500" dirty="0" err="1">
                          <a:latin typeface="Times New Roman"/>
                          <a:ea typeface="Calibri"/>
                          <a:cs typeface="Times New Roman"/>
                        </a:rPr>
                        <a:t>yra</a:t>
                      </a:r>
                      <a:r>
                        <a:rPr lang="en-US" sz="1500" dirty="0">
                          <a:latin typeface="Times New Roman"/>
                          <a:ea typeface="Calibri"/>
                          <a:cs typeface="Times New Roman"/>
                        </a:rPr>
                        <a:t> </a:t>
                      </a:r>
                      <a:r>
                        <a:rPr lang="en-US" sz="1500" dirty="0" err="1">
                          <a:latin typeface="Times New Roman"/>
                          <a:ea typeface="Calibri"/>
                          <a:cs typeface="Times New Roman"/>
                        </a:rPr>
                        <a:t>lengvesnis</a:t>
                      </a:r>
                      <a:r>
                        <a:rPr lang="en-US" sz="1500" dirty="0">
                          <a:latin typeface="Times New Roman"/>
                          <a:ea typeface="Calibri"/>
                          <a:cs typeface="Times New Roman"/>
                        </a:rPr>
                        <a:t> </a:t>
                      </a:r>
                      <a:r>
                        <a:rPr lang="en-US" sz="1500" dirty="0" err="1">
                          <a:latin typeface="Times New Roman"/>
                          <a:ea typeface="Calibri"/>
                          <a:cs typeface="Times New Roman"/>
                        </a:rPr>
                        <a:t>už</a:t>
                      </a:r>
                      <a:r>
                        <a:rPr lang="en-US" sz="1500" dirty="0">
                          <a:latin typeface="Times New Roman"/>
                          <a:ea typeface="Calibri"/>
                          <a:cs typeface="Times New Roman"/>
                        </a:rPr>
                        <a:t> </a:t>
                      </a:r>
                      <a:r>
                        <a:rPr lang="en-US" sz="1500" dirty="0" err="1">
                          <a:latin typeface="Times New Roman"/>
                          <a:ea typeface="Calibri"/>
                          <a:cs typeface="Times New Roman"/>
                        </a:rPr>
                        <a:t>vandenį</a:t>
                      </a:r>
                      <a:r>
                        <a:rPr lang="en-US" sz="1500" dirty="0">
                          <a:latin typeface="Times New Roman"/>
                          <a:ea typeface="Calibri"/>
                          <a:cs typeface="Times New Roman"/>
                        </a:rPr>
                        <a:t>. </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8371">
                <a:tc>
                  <a:txBody>
                    <a:bodyPr/>
                    <a:lstStyle/>
                    <a:p>
                      <a:pPr>
                        <a:lnSpc>
                          <a:spcPct val="100000"/>
                        </a:lnSpc>
                        <a:spcBef>
                          <a:spcPts val="1200"/>
                        </a:spcBef>
                        <a:spcAft>
                          <a:spcPts val="0"/>
                        </a:spcAft>
                      </a:pPr>
                      <a:r>
                        <a:rPr lang="en-US" sz="1500" b="1" dirty="0" err="1">
                          <a:latin typeface="Times New Roman"/>
                          <a:ea typeface="Calibri"/>
                          <a:cs typeface="Times New Roman"/>
                        </a:rPr>
                        <a:t>Kokio</a:t>
                      </a:r>
                      <a:r>
                        <a:rPr lang="en-US" sz="1500" b="1" dirty="0">
                          <a:latin typeface="Times New Roman"/>
                          <a:ea typeface="Calibri"/>
                          <a:cs typeface="Times New Roman"/>
                        </a:rPr>
                        <a:t> </a:t>
                      </a:r>
                      <a:r>
                        <a:rPr lang="en-US" sz="1500" b="1" dirty="0" err="1">
                          <a:latin typeface="Times New Roman"/>
                          <a:ea typeface="Calibri"/>
                          <a:cs typeface="Times New Roman"/>
                        </a:rPr>
                        <a:t>amžiaus</a:t>
                      </a:r>
                      <a:r>
                        <a:rPr lang="en-US" sz="1500" b="1" dirty="0">
                          <a:latin typeface="Times New Roman"/>
                          <a:ea typeface="Calibri"/>
                          <a:cs typeface="Times New Roman"/>
                        </a:rPr>
                        <a:t> </a:t>
                      </a:r>
                      <a:r>
                        <a:rPr lang="en-US" sz="1500" b="1" dirty="0" err="1">
                          <a:latin typeface="Times New Roman"/>
                          <a:ea typeface="Calibri"/>
                          <a:cs typeface="Times New Roman"/>
                        </a:rPr>
                        <a:t>vaikams</a:t>
                      </a:r>
                      <a:r>
                        <a:rPr lang="en-US" sz="1500" b="1" dirty="0">
                          <a:latin typeface="Times New Roman"/>
                          <a:ea typeface="Calibri"/>
                          <a:cs typeface="Times New Roman"/>
                        </a:rPr>
                        <a:t> </a:t>
                      </a:r>
                      <a:r>
                        <a:rPr lang="en-US" sz="1500" b="1" dirty="0" err="1">
                          <a:latin typeface="Times New Roman"/>
                          <a:ea typeface="Calibri"/>
                          <a:cs typeface="Times New Roman"/>
                        </a:rPr>
                        <a:t>skirtas</a:t>
                      </a:r>
                      <a:endParaRPr lang="en-US" sz="1500" b="1"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0"/>
                        </a:spcAft>
                      </a:pPr>
                      <a:r>
                        <a:rPr lang="en-US" sz="1500" dirty="0">
                          <a:latin typeface="Times New Roman"/>
                          <a:ea typeface="Calibri"/>
                          <a:cs typeface="Times New Roman"/>
                        </a:rPr>
                        <a:t>5-6 </a:t>
                      </a:r>
                      <a:r>
                        <a:rPr lang="en-US" sz="1500" dirty="0" err="1">
                          <a:latin typeface="Times New Roman"/>
                          <a:ea typeface="Calibri"/>
                          <a:cs typeface="Times New Roman"/>
                        </a:rPr>
                        <a:t>metų</a:t>
                      </a:r>
                      <a:r>
                        <a:rPr lang="en-US" sz="1500" dirty="0">
                          <a:latin typeface="Times New Roman"/>
                          <a:ea typeface="Calibri"/>
                          <a:cs typeface="Times New Roman"/>
                        </a:rPr>
                        <a:t> </a:t>
                      </a:r>
                      <a:endParaRPr lang="en-US" sz="1500" dirty="0">
                        <a:latin typeface="Calibri"/>
                        <a:ea typeface="Calibri"/>
                        <a:cs typeface="Times New Roman"/>
                      </a:endParaRPr>
                    </a:p>
                  </a:txBody>
                  <a:tcPr marL="50613" marR="50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9400">
                <a:tc>
                  <a:txBody>
                    <a:bodyPr/>
                    <a:lstStyle/>
                    <a:p>
                      <a:pPr algn="just">
                        <a:lnSpc>
                          <a:spcPct val="150000"/>
                        </a:lnSpc>
                        <a:spcBef>
                          <a:spcPts val="1200"/>
                        </a:spcBef>
                        <a:spcAft>
                          <a:spcPts val="0"/>
                        </a:spcAft>
                      </a:pPr>
                      <a:r>
                        <a:rPr lang="en-US" sz="1500" b="1" dirty="0" err="1">
                          <a:latin typeface="Times New Roman"/>
                          <a:ea typeface="Calibri"/>
                          <a:cs typeface="Times New Roman"/>
                        </a:rPr>
                        <a:t>Priemonės</a:t>
                      </a:r>
                      <a:r>
                        <a:rPr lang="en-US" sz="1500" b="1" dirty="0">
                          <a:latin typeface="Times New Roman"/>
                          <a:ea typeface="Calibri"/>
                          <a:cs typeface="Times New Roman"/>
                        </a:rPr>
                        <a:t> </a:t>
                      </a:r>
                      <a:r>
                        <a:rPr lang="en-US" sz="1500" b="1" dirty="0" err="1">
                          <a:latin typeface="Times New Roman"/>
                          <a:ea typeface="Calibri"/>
                          <a:cs typeface="Times New Roman"/>
                        </a:rPr>
                        <a:t>ir</a:t>
                      </a:r>
                      <a:r>
                        <a:rPr lang="en-US" sz="1500" b="1" dirty="0">
                          <a:latin typeface="Times New Roman"/>
                          <a:ea typeface="Calibri"/>
                          <a:cs typeface="Times New Roman"/>
                        </a:rPr>
                        <a:t> </a:t>
                      </a:r>
                      <a:r>
                        <a:rPr lang="en-US" sz="1500" b="1" dirty="0" err="1">
                          <a:latin typeface="Times New Roman"/>
                          <a:ea typeface="Calibri"/>
                          <a:cs typeface="Times New Roman"/>
                        </a:rPr>
                        <a:t>medžiagos</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a:ea typeface="Calibri"/>
                          <a:cs typeface="Times New Roman"/>
                        </a:rPr>
                        <a:t>Stikliniai</a:t>
                      </a:r>
                      <a:r>
                        <a:rPr lang="en-US" sz="1500" dirty="0">
                          <a:latin typeface="Times New Roman"/>
                          <a:ea typeface="Calibri"/>
                          <a:cs typeface="Times New Roman"/>
                        </a:rPr>
                        <a:t> </a:t>
                      </a:r>
                      <a:r>
                        <a:rPr lang="en-US" sz="1500" dirty="0" err="1">
                          <a:latin typeface="Times New Roman"/>
                          <a:ea typeface="Calibri"/>
                          <a:cs typeface="Times New Roman"/>
                        </a:rPr>
                        <a:t>karščiui</a:t>
                      </a:r>
                      <a:r>
                        <a:rPr lang="en-US" sz="1500" dirty="0">
                          <a:latin typeface="Times New Roman"/>
                          <a:ea typeface="Calibri"/>
                          <a:cs typeface="Times New Roman"/>
                        </a:rPr>
                        <a:t> </a:t>
                      </a:r>
                      <a:r>
                        <a:rPr lang="en-US" sz="1500" dirty="0" err="1">
                          <a:latin typeface="Times New Roman"/>
                          <a:ea typeface="Calibri"/>
                          <a:cs typeface="Times New Roman"/>
                        </a:rPr>
                        <a:t>atsparūs</a:t>
                      </a:r>
                      <a:r>
                        <a:rPr lang="en-US" sz="1500" dirty="0">
                          <a:latin typeface="Times New Roman"/>
                          <a:ea typeface="Calibri"/>
                          <a:cs typeface="Times New Roman"/>
                        </a:rPr>
                        <a:t> </a:t>
                      </a:r>
                      <a:r>
                        <a:rPr lang="en-US" sz="1500" dirty="0" err="1">
                          <a:latin typeface="Times New Roman"/>
                          <a:ea typeface="Calibri"/>
                          <a:cs typeface="Times New Roman"/>
                        </a:rPr>
                        <a:t>indai</a:t>
                      </a:r>
                      <a:r>
                        <a:rPr lang="en-US" sz="1500" dirty="0">
                          <a:latin typeface="Times New Roman"/>
                          <a:ea typeface="Calibri"/>
                          <a:cs typeface="Times New Roman"/>
                        </a:rPr>
                        <a:t>, </a:t>
                      </a:r>
                      <a:r>
                        <a:rPr lang="en-US" sz="1500" dirty="0" err="1">
                          <a:latin typeface="Times New Roman"/>
                          <a:ea typeface="Calibri"/>
                          <a:cs typeface="Times New Roman"/>
                        </a:rPr>
                        <a:t>šaltas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šiltas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ledo</a:t>
                      </a:r>
                      <a:r>
                        <a:rPr lang="en-US" sz="1500" dirty="0">
                          <a:latin typeface="Times New Roman"/>
                          <a:ea typeface="Calibri"/>
                          <a:cs typeface="Times New Roman"/>
                        </a:rPr>
                        <a:t> </a:t>
                      </a:r>
                      <a:r>
                        <a:rPr lang="en-US" sz="1500" dirty="0" err="1">
                          <a:latin typeface="Times New Roman"/>
                          <a:ea typeface="Calibri"/>
                          <a:cs typeface="Times New Roman"/>
                        </a:rPr>
                        <a:t>kūbeliai</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25977">
                <a:tc>
                  <a:txBody>
                    <a:bodyPr/>
                    <a:lstStyle/>
                    <a:p>
                      <a:pPr>
                        <a:lnSpc>
                          <a:spcPct val="115000"/>
                        </a:lnSpc>
                        <a:spcBef>
                          <a:spcPts val="1200"/>
                        </a:spcBef>
                        <a:spcAft>
                          <a:spcPts val="0"/>
                        </a:spcAft>
                      </a:pPr>
                      <a:r>
                        <a:rPr lang="en-US" sz="1500" b="1" dirty="0" err="1">
                          <a:latin typeface="Times New Roman"/>
                          <a:ea typeface="Calibri"/>
                          <a:cs typeface="Times New Roman"/>
                        </a:rPr>
                        <a:t>Trumpas</a:t>
                      </a:r>
                      <a:r>
                        <a:rPr lang="en-US" sz="1500" b="1" dirty="0">
                          <a:latin typeface="Times New Roman"/>
                          <a:ea typeface="Calibri"/>
                          <a:cs typeface="Times New Roman"/>
                        </a:rPr>
                        <a:t> </a:t>
                      </a:r>
                      <a:r>
                        <a:rPr lang="en-US" sz="1500" b="1" dirty="0" err="1">
                          <a:latin typeface="Times New Roman"/>
                          <a:ea typeface="Calibri"/>
                          <a:cs typeface="Times New Roman"/>
                        </a:rPr>
                        <a:t>eksperimento</a:t>
                      </a:r>
                      <a:r>
                        <a:rPr lang="en-US" sz="1500" b="1" dirty="0">
                          <a:latin typeface="Times New Roman"/>
                          <a:ea typeface="Calibri"/>
                          <a:cs typeface="Times New Roman"/>
                        </a:rPr>
                        <a:t> </a:t>
                      </a:r>
                      <a:r>
                        <a:rPr lang="en-US" sz="1500" b="1" dirty="0" err="1">
                          <a:latin typeface="Times New Roman"/>
                          <a:ea typeface="Calibri"/>
                          <a:cs typeface="Times New Roman"/>
                        </a:rPr>
                        <a:t>aprašymas</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a:latin typeface="Times New Roman"/>
                          <a:ea typeface="Calibri"/>
                          <a:cs typeface="Times New Roman"/>
                        </a:rPr>
                        <a:t>Į </a:t>
                      </a:r>
                      <a:r>
                        <a:rPr lang="en-US" sz="1500" dirty="0" err="1">
                          <a:latin typeface="Times New Roman"/>
                          <a:ea typeface="Calibri"/>
                          <a:cs typeface="Times New Roman"/>
                        </a:rPr>
                        <a:t>vieną</a:t>
                      </a:r>
                      <a:r>
                        <a:rPr lang="en-US" sz="1500" dirty="0">
                          <a:latin typeface="Times New Roman"/>
                          <a:ea typeface="Calibri"/>
                          <a:cs typeface="Times New Roman"/>
                        </a:rPr>
                        <a:t> </a:t>
                      </a:r>
                      <a:r>
                        <a:rPr lang="en-US" sz="1500" dirty="0" err="1">
                          <a:latin typeface="Times New Roman"/>
                          <a:ea typeface="Calibri"/>
                          <a:cs typeface="Times New Roman"/>
                        </a:rPr>
                        <a:t>stiklinį</a:t>
                      </a:r>
                      <a:r>
                        <a:rPr lang="en-US" sz="1500" dirty="0">
                          <a:latin typeface="Times New Roman"/>
                          <a:ea typeface="Calibri"/>
                          <a:cs typeface="Times New Roman"/>
                        </a:rPr>
                        <a:t> </a:t>
                      </a:r>
                      <a:r>
                        <a:rPr lang="en-US" sz="1500" dirty="0" err="1">
                          <a:latin typeface="Times New Roman"/>
                          <a:ea typeface="Calibri"/>
                          <a:cs typeface="Times New Roman"/>
                        </a:rPr>
                        <a:t>indą</a:t>
                      </a:r>
                      <a:r>
                        <a:rPr lang="en-US" sz="1500" dirty="0">
                          <a:latin typeface="Times New Roman"/>
                          <a:ea typeface="Calibri"/>
                          <a:cs typeface="Times New Roman"/>
                        </a:rPr>
                        <a:t> </a:t>
                      </a:r>
                      <a:r>
                        <a:rPr lang="en-US" sz="1500" dirty="0" err="1">
                          <a:latin typeface="Times New Roman"/>
                          <a:ea typeface="Calibri"/>
                          <a:cs typeface="Times New Roman"/>
                        </a:rPr>
                        <a:t>įpilame</a:t>
                      </a:r>
                      <a:r>
                        <a:rPr lang="en-US" sz="1500" dirty="0">
                          <a:latin typeface="Times New Roman"/>
                          <a:ea typeface="Calibri"/>
                          <a:cs typeface="Times New Roman"/>
                        </a:rPr>
                        <a:t> </a:t>
                      </a:r>
                      <a:r>
                        <a:rPr lang="en-US" sz="1500" dirty="0" err="1">
                          <a:latin typeface="Times New Roman"/>
                          <a:ea typeface="Calibri"/>
                          <a:cs typeface="Times New Roman"/>
                        </a:rPr>
                        <a:t>šilto</a:t>
                      </a:r>
                      <a:r>
                        <a:rPr lang="en-US" sz="1500" dirty="0">
                          <a:latin typeface="Times New Roman"/>
                          <a:ea typeface="Calibri"/>
                          <a:cs typeface="Times New Roman"/>
                        </a:rPr>
                        <a:t>, o </a:t>
                      </a:r>
                      <a:r>
                        <a:rPr lang="en-US" sz="1500" dirty="0" err="1">
                          <a:latin typeface="Times New Roman"/>
                          <a:ea typeface="Calibri"/>
                          <a:cs typeface="Times New Roman"/>
                        </a:rPr>
                        <a:t>kitą</a:t>
                      </a:r>
                      <a:r>
                        <a:rPr lang="en-US" sz="1500" dirty="0">
                          <a:latin typeface="Times New Roman"/>
                          <a:ea typeface="Calibri"/>
                          <a:cs typeface="Times New Roman"/>
                        </a:rPr>
                        <a:t> </a:t>
                      </a:r>
                      <a:r>
                        <a:rPr lang="en-US" sz="1500" dirty="0" err="1">
                          <a:latin typeface="Times New Roman"/>
                          <a:ea typeface="Calibri"/>
                          <a:cs typeface="Times New Roman"/>
                        </a:rPr>
                        <a:t>šalto</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į </a:t>
                      </a:r>
                      <a:r>
                        <a:rPr lang="en-US" sz="1500" dirty="0" err="1">
                          <a:latin typeface="Times New Roman"/>
                          <a:ea typeface="Calibri"/>
                          <a:cs typeface="Times New Roman"/>
                        </a:rPr>
                        <a:t>kiekvieną</a:t>
                      </a:r>
                      <a:r>
                        <a:rPr lang="en-US" sz="1500" dirty="0">
                          <a:latin typeface="Times New Roman"/>
                          <a:ea typeface="Calibri"/>
                          <a:cs typeface="Times New Roman"/>
                        </a:rPr>
                        <a:t> </a:t>
                      </a:r>
                      <a:r>
                        <a:rPr lang="en-US" sz="1500" dirty="0" err="1">
                          <a:latin typeface="Times New Roman"/>
                          <a:ea typeface="Calibri"/>
                          <a:cs typeface="Times New Roman"/>
                        </a:rPr>
                        <a:t>indą</a:t>
                      </a:r>
                      <a:r>
                        <a:rPr lang="en-US" sz="1500" dirty="0">
                          <a:latin typeface="Times New Roman"/>
                          <a:ea typeface="Calibri"/>
                          <a:cs typeface="Times New Roman"/>
                        </a:rPr>
                        <a:t> </a:t>
                      </a:r>
                      <a:r>
                        <a:rPr lang="en-US" sz="1500" dirty="0" err="1">
                          <a:latin typeface="Times New Roman"/>
                          <a:ea typeface="Calibri"/>
                          <a:cs typeface="Times New Roman"/>
                        </a:rPr>
                        <a:t>įdedame</a:t>
                      </a:r>
                      <a:r>
                        <a:rPr lang="en-US" sz="1500" dirty="0">
                          <a:latin typeface="Times New Roman"/>
                          <a:ea typeface="Calibri"/>
                          <a:cs typeface="Times New Roman"/>
                        </a:rPr>
                        <a:t> </a:t>
                      </a:r>
                      <a:r>
                        <a:rPr lang="en-US" sz="1500" dirty="0" err="1">
                          <a:latin typeface="Times New Roman"/>
                          <a:ea typeface="Calibri"/>
                          <a:cs typeface="Times New Roman"/>
                        </a:rPr>
                        <a:t>vienodą</a:t>
                      </a:r>
                      <a:r>
                        <a:rPr lang="en-US" sz="1500" dirty="0">
                          <a:latin typeface="Times New Roman"/>
                          <a:ea typeface="Calibri"/>
                          <a:cs typeface="Times New Roman"/>
                        </a:rPr>
                        <a:t> </a:t>
                      </a:r>
                      <a:r>
                        <a:rPr lang="en-US" sz="1500" dirty="0" err="1">
                          <a:latin typeface="Times New Roman"/>
                          <a:ea typeface="Calibri"/>
                          <a:cs typeface="Times New Roman"/>
                        </a:rPr>
                        <a:t>kiekį</a:t>
                      </a:r>
                      <a:r>
                        <a:rPr lang="en-US" sz="1500" dirty="0">
                          <a:latin typeface="Times New Roman"/>
                          <a:ea typeface="Calibri"/>
                          <a:cs typeface="Times New Roman"/>
                        </a:rPr>
                        <a:t> </a:t>
                      </a:r>
                      <a:r>
                        <a:rPr lang="en-US" sz="1500" dirty="0" err="1">
                          <a:latin typeface="Times New Roman"/>
                          <a:ea typeface="Calibri"/>
                          <a:cs typeface="Times New Roman"/>
                        </a:rPr>
                        <a:t>ledo</a:t>
                      </a:r>
                      <a:r>
                        <a:rPr lang="en-US" sz="1500" dirty="0">
                          <a:latin typeface="Times New Roman"/>
                          <a:ea typeface="Calibri"/>
                          <a:cs typeface="Times New Roman"/>
                        </a:rPr>
                        <a:t> </a:t>
                      </a:r>
                      <a:r>
                        <a:rPr lang="en-US" sz="1500" dirty="0" err="1">
                          <a:latin typeface="Times New Roman"/>
                          <a:ea typeface="Calibri"/>
                          <a:cs typeface="Times New Roman"/>
                        </a:rPr>
                        <a:t>kūbelių</a:t>
                      </a:r>
                      <a:r>
                        <a:rPr lang="en-US" sz="1500" dirty="0">
                          <a:latin typeface="Times New Roman"/>
                          <a:ea typeface="Calibri"/>
                          <a:cs typeface="Times New Roman"/>
                        </a:rPr>
                        <a:t>. </a:t>
                      </a:r>
                      <a:r>
                        <a:rPr lang="en-US" sz="1500" dirty="0" err="1">
                          <a:latin typeface="Times New Roman"/>
                          <a:ea typeface="Calibri"/>
                          <a:cs typeface="Times New Roman"/>
                        </a:rPr>
                        <a:t>Stebime</a:t>
                      </a:r>
                      <a:r>
                        <a:rPr lang="en-US" sz="1500" dirty="0">
                          <a:latin typeface="Times New Roman"/>
                          <a:ea typeface="Calibri"/>
                          <a:cs typeface="Times New Roman"/>
                        </a:rPr>
                        <a:t>, </a:t>
                      </a:r>
                      <a:r>
                        <a:rPr lang="en-US" sz="1500" dirty="0" err="1">
                          <a:latin typeface="Times New Roman"/>
                          <a:ea typeface="Calibri"/>
                          <a:cs typeface="Times New Roman"/>
                        </a:rPr>
                        <a:t>kad</a:t>
                      </a:r>
                      <a:r>
                        <a:rPr lang="en-US" sz="1500" dirty="0">
                          <a:latin typeface="Times New Roman"/>
                          <a:ea typeface="Calibri"/>
                          <a:cs typeface="Times New Roman"/>
                        </a:rPr>
                        <a:t> </a:t>
                      </a:r>
                      <a:r>
                        <a:rPr lang="en-US" sz="1500" dirty="0" err="1">
                          <a:latin typeface="Times New Roman"/>
                          <a:ea typeface="Calibri"/>
                          <a:cs typeface="Times New Roman"/>
                        </a:rPr>
                        <a:t>ledo</a:t>
                      </a:r>
                      <a:r>
                        <a:rPr lang="en-US" sz="1500" dirty="0">
                          <a:latin typeface="Times New Roman"/>
                          <a:ea typeface="Calibri"/>
                          <a:cs typeface="Times New Roman"/>
                        </a:rPr>
                        <a:t> </a:t>
                      </a:r>
                      <a:r>
                        <a:rPr lang="en-US" sz="1500" dirty="0" err="1">
                          <a:latin typeface="Times New Roman"/>
                          <a:ea typeface="Calibri"/>
                          <a:cs typeface="Times New Roman"/>
                        </a:rPr>
                        <a:t>kūbeliai</a:t>
                      </a:r>
                      <a:r>
                        <a:rPr lang="en-US" sz="1500" dirty="0">
                          <a:latin typeface="Times New Roman"/>
                          <a:ea typeface="Calibri"/>
                          <a:cs typeface="Times New Roman"/>
                        </a:rPr>
                        <a:t> </a:t>
                      </a:r>
                      <a:r>
                        <a:rPr lang="en-US" sz="1500" dirty="0" err="1">
                          <a:latin typeface="Times New Roman"/>
                          <a:ea typeface="Calibri"/>
                          <a:cs typeface="Times New Roman"/>
                        </a:rPr>
                        <a:t>induose</a:t>
                      </a:r>
                      <a:r>
                        <a:rPr lang="lt-LT" sz="1500" dirty="0">
                          <a:latin typeface="Times New Roman"/>
                          <a:ea typeface="Calibri"/>
                          <a:cs typeface="Times New Roman"/>
                        </a:rPr>
                        <a:t> </a:t>
                      </a:r>
                      <a:r>
                        <a:rPr lang="en-US" sz="1500" dirty="0" err="1">
                          <a:latin typeface="Times New Roman"/>
                          <a:ea typeface="Calibri"/>
                          <a:cs typeface="Times New Roman"/>
                        </a:rPr>
                        <a:t>neskęsta</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kyla</a:t>
                      </a:r>
                      <a:r>
                        <a:rPr lang="en-US" sz="1500" dirty="0">
                          <a:latin typeface="Times New Roman"/>
                          <a:ea typeface="Calibri"/>
                          <a:cs typeface="Times New Roman"/>
                        </a:rPr>
                        <a:t> į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paviršių</a:t>
                      </a:r>
                      <a:r>
                        <a:rPr lang="en-US" sz="1500" dirty="0">
                          <a:latin typeface="Times New Roman"/>
                          <a:ea typeface="Calibri"/>
                          <a:cs typeface="Times New Roman"/>
                        </a:rPr>
                        <a:t>, </a:t>
                      </a:r>
                      <a:r>
                        <a:rPr lang="en-US" sz="1500" dirty="0" err="1">
                          <a:latin typeface="Times New Roman"/>
                          <a:ea typeface="Calibri"/>
                          <a:cs typeface="Times New Roman"/>
                        </a:rPr>
                        <a:t>tačiau</a:t>
                      </a:r>
                      <a:r>
                        <a:rPr lang="en-US" sz="1500" dirty="0">
                          <a:latin typeface="Times New Roman"/>
                          <a:ea typeface="Calibri"/>
                          <a:cs typeface="Times New Roman"/>
                        </a:rPr>
                        <a:t> </a:t>
                      </a:r>
                      <a:r>
                        <a:rPr lang="en-US" sz="1500" dirty="0" err="1">
                          <a:latin typeface="Times New Roman"/>
                          <a:ea typeface="Calibri"/>
                          <a:cs typeface="Times New Roman"/>
                        </a:rPr>
                        <a:t>šiltame</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ledukai</a:t>
                      </a:r>
                      <a:r>
                        <a:rPr lang="en-US" sz="1500" dirty="0">
                          <a:latin typeface="Times New Roman"/>
                          <a:ea typeface="Calibri"/>
                          <a:cs typeface="Times New Roman"/>
                        </a:rPr>
                        <a:t> </a:t>
                      </a:r>
                      <a:r>
                        <a:rPr lang="en-US" sz="1500" dirty="0" err="1">
                          <a:latin typeface="Times New Roman"/>
                          <a:ea typeface="Calibri"/>
                          <a:cs typeface="Times New Roman"/>
                        </a:rPr>
                        <a:t>greitai</a:t>
                      </a:r>
                      <a:r>
                        <a:rPr lang="en-US" sz="1500" dirty="0">
                          <a:latin typeface="Times New Roman"/>
                          <a:ea typeface="Calibri"/>
                          <a:cs typeface="Times New Roman"/>
                        </a:rPr>
                        <a:t> </a:t>
                      </a:r>
                      <a:r>
                        <a:rPr lang="en-US" sz="1500" dirty="0" err="1">
                          <a:latin typeface="Times New Roman"/>
                          <a:ea typeface="Calibri"/>
                          <a:cs typeface="Times New Roman"/>
                        </a:rPr>
                        <a:t>tipsta</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58533">
                <a:tc>
                  <a:txBody>
                    <a:bodyPr/>
                    <a:lstStyle/>
                    <a:p>
                      <a:pPr algn="just">
                        <a:lnSpc>
                          <a:spcPct val="115000"/>
                        </a:lnSpc>
                        <a:spcBef>
                          <a:spcPts val="1200"/>
                        </a:spcBef>
                        <a:spcAft>
                          <a:spcPts val="0"/>
                        </a:spcAft>
                      </a:pPr>
                      <a:r>
                        <a:rPr lang="en-US" sz="1500" b="1" dirty="0" err="1">
                          <a:latin typeface="Times New Roman"/>
                          <a:ea typeface="Calibri"/>
                          <a:cs typeface="Times New Roman"/>
                        </a:rPr>
                        <a:t>Rezultatas</a:t>
                      </a:r>
                      <a:r>
                        <a:rPr lang="lt-LT" sz="1500" b="1" baseline="0" dirty="0">
                          <a:latin typeface="Times New Roman"/>
                          <a:ea typeface="Calibri"/>
                          <a:cs typeface="Times New Roman"/>
                        </a:rPr>
                        <a:t> </a:t>
                      </a:r>
                      <a:r>
                        <a:rPr lang="en-US" sz="1500" b="1" dirty="0">
                          <a:latin typeface="Times New Roman"/>
                          <a:ea typeface="Calibri"/>
                          <a:cs typeface="Times New Roman"/>
                        </a:rPr>
                        <a:t>(</a:t>
                      </a:r>
                      <a:r>
                        <a:rPr lang="en-US" sz="1500" b="1" dirty="0" err="1">
                          <a:latin typeface="Times New Roman"/>
                          <a:ea typeface="Calibri"/>
                          <a:cs typeface="Times New Roman"/>
                        </a:rPr>
                        <a:t>nauda</a:t>
                      </a:r>
                      <a:r>
                        <a:rPr lang="en-US" sz="1500" b="1" dirty="0">
                          <a:latin typeface="Times New Roman"/>
                          <a:ea typeface="Calibri"/>
                          <a:cs typeface="Times New Roman"/>
                        </a:rPr>
                        <a:t> </a:t>
                      </a:r>
                      <a:r>
                        <a:rPr lang="en-US" sz="1500" b="1" dirty="0" err="1">
                          <a:latin typeface="Times New Roman"/>
                          <a:ea typeface="Calibri"/>
                          <a:cs typeface="Times New Roman"/>
                        </a:rPr>
                        <a:t>vaikams</a:t>
                      </a:r>
                      <a:r>
                        <a:rPr lang="en-US" sz="1500" b="1" dirty="0">
                          <a:latin typeface="Times New Roman"/>
                          <a:ea typeface="Calibri"/>
                          <a:cs typeface="Times New Roman"/>
                        </a:rPr>
                        <a:t>)</a:t>
                      </a:r>
                      <a:endParaRPr lang="en-US" sz="1500" b="1"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500" dirty="0" err="1">
                          <a:latin typeface="Times New Roman"/>
                          <a:ea typeface="Calibri"/>
                          <a:cs typeface="Times New Roman"/>
                        </a:rPr>
                        <a:t>Dėl</a:t>
                      </a:r>
                      <a:r>
                        <a:rPr lang="en-US" sz="1500" dirty="0">
                          <a:latin typeface="Times New Roman"/>
                          <a:ea typeface="Calibri"/>
                          <a:cs typeface="Times New Roman"/>
                        </a:rPr>
                        <a:t> </a:t>
                      </a:r>
                      <a:r>
                        <a:rPr lang="en-US" sz="1500" dirty="0" err="1">
                          <a:latin typeface="Times New Roman"/>
                          <a:ea typeface="Calibri"/>
                          <a:cs typeface="Times New Roman"/>
                        </a:rPr>
                        <a:t>greitesnio</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molekulių</a:t>
                      </a:r>
                      <a:r>
                        <a:rPr lang="en-US" sz="1500" dirty="0">
                          <a:latin typeface="Times New Roman"/>
                          <a:ea typeface="Calibri"/>
                          <a:cs typeface="Times New Roman"/>
                        </a:rPr>
                        <a:t> </a:t>
                      </a:r>
                      <a:r>
                        <a:rPr lang="en-US" sz="1500" dirty="0" err="1">
                          <a:latin typeface="Times New Roman"/>
                          <a:ea typeface="Calibri"/>
                          <a:cs typeface="Times New Roman"/>
                        </a:rPr>
                        <a:t>judėjimo</a:t>
                      </a:r>
                      <a:r>
                        <a:rPr lang="en-US" sz="1500" dirty="0">
                          <a:latin typeface="Times New Roman"/>
                          <a:ea typeface="Calibri"/>
                          <a:cs typeface="Times New Roman"/>
                        </a:rPr>
                        <a:t> </a:t>
                      </a:r>
                      <a:r>
                        <a:rPr lang="en-US" sz="1500" dirty="0" err="1">
                          <a:latin typeface="Times New Roman"/>
                          <a:ea typeface="Calibri"/>
                          <a:cs typeface="Times New Roman"/>
                        </a:rPr>
                        <a:t>šiltame</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ledukai</a:t>
                      </a:r>
                      <a:r>
                        <a:rPr lang="en-US" sz="1500" dirty="0">
                          <a:latin typeface="Times New Roman"/>
                          <a:ea typeface="Calibri"/>
                          <a:cs typeface="Times New Roman"/>
                        </a:rPr>
                        <a:t> </a:t>
                      </a:r>
                      <a:r>
                        <a:rPr lang="en-US" sz="1500" dirty="0" err="1">
                          <a:latin typeface="Times New Roman"/>
                          <a:ea typeface="Calibri"/>
                          <a:cs typeface="Times New Roman"/>
                        </a:rPr>
                        <a:t>tirpsta</a:t>
                      </a:r>
                      <a:r>
                        <a:rPr lang="en-US" sz="1500" dirty="0">
                          <a:latin typeface="Times New Roman"/>
                          <a:ea typeface="Calibri"/>
                          <a:cs typeface="Times New Roman"/>
                        </a:rPr>
                        <a:t> </a:t>
                      </a:r>
                      <a:r>
                        <a:rPr lang="en-US" sz="1500" dirty="0" err="1">
                          <a:latin typeface="Times New Roman"/>
                          <a:ea typeface="Calibri"/>
                          <a:cs typeface="Times New Roman"/>
                        </a:rPr>
                        <a:t>greičiau</a:t>
                      </a:r>
                      <a:r>
                        <a:rPr lang="en-US" sz="1500" dirty="0">
                          <a:latin typeface="Times New Roman"/>
                          <a:ea typeface="Calibri"/>
                          <a:cs typeface="Times New Roman"/>
                        </a:rPr>
                        <a:t> </a:t>
                      </a:r>
                      <a:r>
                        <a:rPr lang="en-US" sz="1500" dirty="0" err="1">
                          <a:latin typeface="Times New Roman"/>
                          <a:ea typeface="Calibri"/>
                          <a:cs typeface="Times New Roman"/>
                        </a:rPr>
                        <a:t>negu</a:t>
                      </a:r>
                      <a:r>
                        <a:rPr lang="en-US" sz="1500" dirty="0">
                          <a:latin typeface="Times New Roman"/>
                          <a:ea typeface="Calibri"/>
                          <a:cs typeface="Times New Roman"/>
                        </a:rPr>
                        <a:t> </a:t>
                      </a:r>
                      <a:r>
                        <a:rPr lang="en-US" sz="1500" dirty="0" err="1">
                          <a:latin typeface="Times New Roman"/>
                          <a:ea typeface="Calibri"/>
                          <a:cs typeface="Times New Roman"/>
                        </a:rPr>
                        <a:t>šaltame</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Šilto</a:t>
                      </a:r>
                      <a:r>
                        <a:rPr lang="en-US" sz="1500" dirty="0">
                          <a:latin typeface="Times New Roman"/>
                          <a:ea typeface="Calibri"/>
                          <a:cs typeface="Times New Roman"/>
                        </a:rPr>
                        <a:t> </a:t>
                      </a:r>
                      <a:r>
                        <a:rPr lang="en-US" sz="1500" dirty="0" err="1">
                          <a:latin typeface="Times New Roman"/>
                          <a:ea typeface="Calibri"/>
                          <a:cs typeface="Times New Roman"/>
                        </a:rPr>
                        <a:t>vendens</a:t>
                      </a:r>
                      <a:r>
                        <a:rPr lang="en-US" sz="1500" dirty="0">
                          <a:latin typeface="Times New Roman"/>
                          <a:ea typeface="Calibri"/>
                          <a:cs typeface="Times New Roman"/>
                        </a:rPr>
                        <a:t> </a:t>
                      </a:r>
                      <a:r>
                        <a:rPr lang="en-US" sz="1500" dirty="0" err="1">
                          <a:latin typeface="Times New Roman"/>
                          <a:ea typeface="Calibri"/>
                          <a:cs typeface="Times New Roman"/>
                        </a:rPr>
                        <a:t>inde</a:t>
                      </a:r>
                      <a:r>
                        <a:rPr lang="en-US" sz="1500" dirty="0">
                          <a:latin typeface="Times New Roman"/>
                          <a:ea typeface="Calibri"/>
                          <a:cs typeface="Times New Roman"/>
                        </a:rPr>
                        <a:t> </a:t>
                      </a:r>
                      <a:r>
                        <a:rPr lang="en-US" sz="1500" dirty="0" err="1">
                          <a:latin typeface="Times New Roman"/>
                          <a:ea typeface="Calibri"/>
                          <a:cs typeface="Times New Roman"/>
                        </a:rPr>
                        <a:t>tirpdami</a:t>
                      </a:r>
                      <a:r>
                        <a:rPr lang="en-US" sz="1500" dirty="0">
                          <a:latin typeface="Times New Roman"/>
                          <a:ea typeface="Calibri"/>
                          <a:cs typeface="Times New Roman"/>
                        </a:rPr>
                        <a:t> </a:t>
                      </a:r>
                      <a:r>
                        <a:rPr lang="en-US" sz="1500" dirty="0" err="1">
                          <a:latin typeface="Times New Roman"/>
                          <a:ea typeface="Calibri"/>
                          <a:cs typeface="Times New Roman"/>
                        </a:rPr>
                        <a:t>ledukai</a:t>
                      </a:r>
                      <a:r>
                        <a:rPr lang="en-US" sz="1500" dirty="0">
                          <a:latin typeface="Times New Roman"/>
                          <a:ea typeface="Calibri"/>
                          <a:cs typeface="Times New Roman"/>
                        </a:rPr>
                        <a:t> </a:t>
                      </a:r>
                      <a:r>
                        <a:rPr lang="en-US" sz="1500" dirty="0" err="1">
                          <a:latin typeface="Times New Roman"/>
                          <a:ea typeface="Calibri"/>
                          <a:cs typeface="Times New Roman"/>
                        </a:rPr>
                        <a:t>jį</a:t>
                      </a:r>
                      <a:r>
                        <a:rPr lang="en-US" sz="1500" dirty="0">
                          <a:latin typeface="Times New Roman"/>
                          <a:ea typeface="Calibri"/>
                          <a:cs typeface="Times New Roman"/>
                        </a:rPr>
                        <a:t> </a:t>
                      </a:r>
                      <a:r>
                        <a:rPr lang="en-US" sz="1500" dirty="0" err="1">
                          <a:latin typeface="Times New Roman"/>
                          <a:ea typeface="Calibri"/>
                          <a:cs typeface="Times New Roman"/>
                        </a:rPr>
                        <a:t>atv</a:t>
                      </a:r>
                      <a:r>
                        <a:rPr lang="lt-LT" sz="1500" dirty="0">
                          <a:latin typeface="Times New Roman"/>
                          <a:ea typeface="Calibri"/>
                          <a:cs typeface="Times New Roman"/>
                        </a:rPr>
                        <a:t>ė</a:t>
                      </a:r>
                      <a:r>
                        <a:rPr lang="en-US" sz="1500" dirty="0" err="1">
                          <a:latin typeface="Times New Roman"/>
                          <a:ea typeface="Calibri"/>
                          <a:cs typeface="Times New Roman"/>
                        </a:rPr>
                        <a:t>sina</a:t>
                      </a:r>
                      <a:r>
                        <a:rPr lang="en-US" sz="1500" dirty="0">
                          <a:latin typeface="Times New Roman"/>
                          <a:ea typeface="Calibri"/>
                          <a:cs typeface="Times New Roman"/>
                        </a:rPr>
                        <a:t>, </a:t>
                      </a:r>
                      <a:r>
                        <a:rPr lang="en-US" sz="1500" dirty="0" err="1">
                          <a:latin typeface="Times New Roman"/>
                          <a:ea typeface="Calibri"/>
                          <a:cs typeface="Times New Roman"/>
                        </a:rPr>
                        <a:t>Skaičiavome</a:t>
                      </a:r>
                      <a:r>
                        <a:rPr lang="en-US" sz="1500" dirty="0">
                          <a:latin typeface="Times New Roman"/>
                          <a:ea typeface="Calibri"/>
                          <a:cs typeface="Times New Roman"/>
                        </a:rPr>
                        <a:t> </a:t>
                      </a:r>
                      <a:r>
                        <a:rPr lang="en-US" sz="1500" dirty="0" err="1">
                          <a:latin typeface="Times New Roman"/>
                          <a:ea typeface="Calibri"/>
                          <a:cs typeface="Times New Roman"/>
                        </a:rPr>
                        <a:t>laiką</a:t>
                      </a:r>
                      <a:r>
                        <a:rPr lang="en-US" sz="1500" dirty="0">
                          <a:latin typeface="Times New Roman"/>
                          <a:ea typeface="Calibri"/>
                          <a:cs typeface="Times New Roman"/>
                        </a:rPr>
                        <a:t>, per </a:t>
                      </a:r>
                      <a:r>
                        <a:rPr lang="en-US" sz="1500" dirty="0" err="1">
                          <a:latin typeface="Times New Roman"/>
                          <a:ea typeface="Calibri"/>
                          <a:cs typeface="Times New Roman"/>
                        </a:rPr>
                        <a:t>kurį</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atvėsta</a:t>
                      </a:r>
                      <a:r>
                        <a:rPr lang="en-US" sz="1500" dirty="0">
                          <a:latin typeface="Times New Roman"/>
                          <a:ea typeface="Calibri"/>
                          <a:cs typeface="Times New Roman"/>
                        </a:rPr>
                        <a:t>. </a:t>
                      </a:r>
                      <a:r>
                        <a:rPr lang="en-US" sz="1500" dirty="0" err="1">
                          <a:latin typeface="Times New Roman"/>
                          <a:ea typeface="Calibri"/>
                          <a:cs typeface="Times New Roman"/>
                        </a:rPr>
                        <a:t>Mūsų</a:t>
                      </a:r>
                      <a:r>
                        <a:rPr lang="en-US" sz="1500" dirty="0">
                          <a:latin typeface="Times New Roman"/>
                          <a:ea typeface="Calibri"/>
                          <a:cs typeface="Times New Roman"/>
                        </a:rPr>
                        <a:t> </a:t>
                      </a:r>
                      <a:r>
                        <a:rPr lang="en-US" sz="1500" dirty="0" err="1">
                          <a:latin typeface="Times New Roman"/>
                          <a:ea typeface="Calibri"/>
                          <a:cs typeface="Times New Roman"/>
                        </a:rPr>
                        <a:t>išvados</a:t>
                      </a:r>
                      <a:r>
                        <a:rPr lang="en-US" sz="1500" dirty="0">
                          <a:latin typeface="Times New Roman"/>
                          <a:ea typeface="Calibri"/>
                          <a:cs typeface="Times New Roman"/>
                        </a:rPr>
                        <a:t>: </a:t>
                      </a:r>
                      <a:r>
                        <a:rPr lang="en-US" sz="1500" dirty="0" err="1">
                          <a:latin typeface="Times New Roman"/>
                          <a:ea typeface="Calibri"/>
                          <a:cs typeface="Times New Roman"/>
                        </a:rPr>
                        <a:t>ledo</a:t>
                      </a:r>
                      <a:r>
                        <a:rPr lang="en-US" sz="1500" dirty="0">
                          <a:latin typeface="Times New Roman"/>
                          <a:ea typeface="Calibri"/>
                          <a:cs typeface="Times New Roman"/>
                        </a:rPr>
                        <a:t> </a:t>
                      </a:r>
                      <a:r>
                        <a:rPr lang="en-US" sz="1500" dirty="0" err="1">
                          <a:latin typeface="Times New Roman"/>
                          <a:ea typeface="Calibri"/>
                          <a:cs typeface="Times New Roman"/>
                        </a:rPr>
                        <a:t>gabaliukai</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inde</a:t>
                      </a:r>
                      <a:r>
                        <a:rPr lang="en-US" sz="1500" dirty="0">
                          <a:latin typeface="Times New Roman"/>
                          <a:ea typeface="Calibri"/>
                          <a:cs typeface="Times New Roman"/>
                        </a:rPr>
                        <a:t> </a:t>
                      </a:r>
                      <a:r>
                        <a:rPr lang="en-US" sz="1500" dirty="0" err="1">
                          <a:latin typeface="Times New Roman"/>
                          <a:ea typeface="Calibri"/>
                          <a:cs typeface="Times New Roman"/>
                        </a:rPr>
                        <a:t>neskęsta</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temperatūra</a:t>
                      </a:r>
                      <a:r>
                        <a:rPr lang="en-US" sz="1500" dirty="0">
                          <a:latin typeface="Times New Roman"/>
                          <a:ea typeface="Calibri"/>
                          <a:cs typeface="Times New Roman"/>
                        </a:rPr>
                        <a:t> </a:t>
                      </a:r>
                      <a:r>
                        <a:rPr lang="en-US" sz="1500" dirty="0" err="1">
                          <a:latin typeface="Times New Roman"/>
                          <a:ea typeface="Calibri"/>
                          <a:cs typeface="Times New Roman"/>
                        </a:rPr>
                        <a:t>šiam</a:t>
                      </a:r>
                      <a:r>
                        <a:rPr lang="en-US" sz="1500" dirty="0">
                          <a:latin typeface="Times New Roman"/>
                          <a:ea typeface="Calibri"/>
                          <a:cs typeface="Times New Roman"/>
                        </a:rPr>
                        <a:t> </a:t>
                      </a:r>
                      <a:r>
                        <a:rPr lang="en-US" sz="1500" dirty="0" err="1">
                          <a:latin typeface="Times New Roman"/>
                          <a:ea typeface="Calibri"/>
                          <a:cs typeface="Times New Roman"/>
                        </a:rPr>
                        <a:t>procesui</a:t>
                      </a:r>
                      <a:r>
                        <a:rPr lang="en-US" sz="1500" dirty="0">
                          <a:latin typeface="Times New Roman"/>
                          <a:ea typeface="Calibri"/>
                          <a:cs typeface="Times New Roman"/>
                        </a:rPr>
                        <a:t> </a:t>
                      </a:r>
                      <a:r>
                        <a:rPr lang="en-US" sz="1500" dirty="0" err="1">
                          <a:latin typeface="Times New Roman"/>
                          <a:ea typeface="Calibri"/>
                          <a:cs typeface="Times New Roman"/>
                        </a:rPr>
                        <a:t>neturi</a:t>
                      </a:r>
                      <a:r>
                        <a:rPr lang="en-US" sz="1500" dirty="0">
                          <a:latin typeface="Times New Roman"/>
                          <a:ea typeface="Calibri"/>
                          <a:cs typeface="Times New Roman"/>
                        </a:rPr>
                        <a:t> </a:t>
                      </a:r>
                      <a:r>
                        <a:rPr lang="en-US" sz="1500" dirty="0" err="1">
                          <a:latin typeface="Times New Roman"/>
                          <a:ea typeface="Calibri"/>
                          <a:cs typeface="Times New Roman"/>
                        </a:rPr>
                        <a:t>įtakos</a:t>
                      </a:r>
                      <a:r>
                        <a:rPr lang="en-US" sz="1500" dirty="0">
                          <a:latin typeface="Times New Roman"/>
                          <a:ea typeface="Calibri"/>
                          <a:cs typeface="Times New Roman"/>
                        </a:rPr>
                        <a:t>; </a:t>
                      </a:r>
                      <a:r>
                        <a:rPr lang="en-US" sz="1500" dirty="0" err="1">
                          <a:latin typeface="Times New Roman"/>
                          <a:ea typeface="Calibri"/>
                          <a:cs typeface="Times New Roman"/>
                        </a:rPr>
                        <a:t>tirpdami</a:t>
                      </a:r>
                      <a:r>
                        <a:rPr lang="en-US" sz="1500" dirty="0">
                          <a:latin typeface="Times New Roman"/>
                          <a:ea typeface="Calibri"/>
                          <a:cs typeface="Times New Roman"/>
                        </a:rPr>
                        <a:t> </a:t>
                      </a:r>
                      <a:r>
                        <a:rPr lang="en-US" sz="1500" dirty="0" err="1">
                          <a:latin typeface="Times New Roman"/>
                          <a:ea typeface="Calibri"/>
                          <a:cs typeface="Times New Roman"/>
                        </a:rPr>
                        <a:t>šiltame</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ledukai</a:t>
                      </a:r>
                      <a:r>
                        <a:rPr lang="en-US" sz="1500" dirty="0">
                          <a:latin typeface="Times New Roman"/>
                          <a:ea typeface="Calibri"/>
                          <a:cs typeface="Times New Roman"/>
                        </a:rPr>
                        <a:t> </a:t>
                      </a:r>
                      <a:r>
                        <a:rPr lang="en-US" sz="1500" dirty="0" err="1">
                          <a:latin typeface="Times New Roman"/>
                          <a:ea typeface="Calibri"/>
                          <a:cs typeface="Times New Roman"/>
                        </a:rPr>
                        <a:t>jį</a:t>
                      </a:r>
                      <a:r>
                        <a:rPr lang="en-US" sz="1500" dirty="0">
                          <a:latin typeface="Times New Roman"/>
                          <a:ea typeface="Calibri"/>
                          <a:cs typeface="Times New Roman"/>
                        </a:rPr>
                        <a:t> </a:t>
                      </a:r>
                      <a:r>
                        <a:rPr lang="en-US" sz="1500" dirty="0" err="1">
                          <a:latin typeface="Times New Roman"/>
                          <a:ea typeface="Calibri"/>
                          <a:cs typeface="Times New Roman"/>
                        </a:rPr>
                        <a:t>atvėsina</a:t>
                      </a:r>
                      <a:r>
                        <a:rPr lang="lt-LT" sz="1500" dirty="0">
                          <a:latin typeface="Times New Roman"/>
                          <a:ea typeface="Calibri"/>
                          <a:cs typeface="Times New Roman"/>
                        </a:rPr>
                        <a:t> </a:t>
                      </a:r>
                      <a:r>
                        <a:rPr lang="en-US" sz="1500" dirty="0" err="1">
                          <a:latin typeface="Times New Roman"/>
                          <a:ea typeface="Calibri"/>
                          <a:cs typeface="Times New Roman"/>
                        </a:rPr>
                        <a:t>iki</a:t>
                      </a:r>
                      <a:r>
                        <a:rPr lang="en-US" sz="1500" dirty="0">
                          <a:latin typeface="Times New Roman"/>
                          <a:ea typeface="Calibri"/>
                          <a:cs typeface="Times New Roman"/>
                        </a:rPr>
                        <a:t> </a:t>
                      </a:r>
                      <a:r>
                        <a:rPr lang="en-US" sz="1500" dirty="0" err="1">
                          <a:latin typeface="Times New Roman"/>
                          <a:ea typeface="Calibri"/>
                          <a:cs typeface="Times New Roman"/>
                        </a:rPr>
                        <a:t>kambarios</a:t>
                      </a:r>
                      <a:r>
                        <a:rPr lang="en-US" sz="1500" dirty="0">
                          <a:latin typeface="Times New Roman"/>
                          <a:ea typeface="Calibri"/>
                          <a:cs typeface="Times New Roman"/>
                        </a:rPr>
                        <a:t> </a:t>
                      </a:r>
                      <a:r>
                        <a:rPr lang="en-US" sz="1500" dirty="0" err="1">
                          <a:latin typeface="Times New Roman"/>
                          <a:ea typeface="Calibri"/>
                          <a:cs typeface="Times New Roman"/>
                        </a:rPr>
                        <a:t>temperatūros</a:t>
                      </a:r>
                      <a:r>
                        <a:rPr lang="en-US" sz="1500" dirty="0">
                          <a:latin typeface="Times New Roman"/>
                          <a:ea typeface="Calibri"/>
                          <a:cs typeface="Times New Roman"/>
                        </a:rPr>
                        <a:t> per 10-15 </a:t>
                      </a:r>
                      <a:r>
                        <a:rPr lang="en-US" sz="1500" dirty="0" err="1">
                          <a:latin typeface="Times New Roman"/>
                          <a:ea typeface="Calibri"/>
                          <a:cs typeface="Times New Roman"/>
                        </a:rPr>
                        <a:t>sekundžių</a:t>
                      </a:r>
                      <a:r>
                        <a:rPr lang="en-US" sz="1500" dirty="0">
                          <a:latin typeface="Times New Roman"/>
                          <a:ea typeface="Calibri"/>
                          <a:cs typeface="Times New Roman"/>
                        </a:rPr>
                        <a:t>.</a:t>
                      </a:r>
                      <a:endParaRPr lang="en-US" sz="1500" dirty="0">
                        <a:latin typeface="Calibri"/>
                        <a:ea typeface="Calibri"/>
                        <a:cs typeface="Times New Roman"/>
                      </a:endParaRPr>
                    </a:p>
                  </a:txBody>
                  <a:tcPr marL="50613" marR="50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4817" name="Rectangle 1"/>
          <p:cNvSpPr>
            <a:spLocks noChangeArrowheads="1"/>
          </p:cNvSpPr>
          <p:nvPr/>
        </p:nvSpPr>
        <p:spPr bwMode="auto">
          <a:xfrm>
            <a:off x="0" y="14285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„LEDUKAI ŠILTAME IR ŠALTAME VANDENYJE“</a:t>
            </a:r>
            <a:endPar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chor="t">
            <a:normAutofit fontScale="90000"/>
          </a:bodyPr>
          <a:lstStyle/>
          <a:p>
            <a:r>
              <a:rPr lang="en-US" sz="3100" b="1" dirty="0">
                <a:latin typeface="Times New Roman" pitchFamily="18" charset="0"/>
                <a:cs typeface="Times New Roman" pitchFamily="18" charset="0"/>
              </a:rPr>
              <a:t>TIKSLAS IR UŽDAVINIAI</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dirty="0"/>
          </a:p>
        </p:txBody>
      </p:sp>
      <p:sp>
        <p:nvSpPr>
          <p:cNvPr id="3" name="Содержимое 2"/>
          <p:cNvSpPr>
            <a:spLocks noGrp="1"/>
          </p:cNvSpPr>
          <p:nvPr>
            <p:ph idx="1"/>
          </p:nvPr>
        </p:nvSpPr>
        <p:spPr>
          <a:xfrm>
            <a:off x="457200" y="1142984"/>
            <a:ext cx="8229600" cy="4983179"/>
          </a:xfrm>
        </p:spPr>
        <p:txBody>
          <a:bodyPr/>
          <a:lstStyle/>
          <a:p>
            <a:pPr algn="just">
              <a:buNone/>
            </a:pPr>
            <a:r>
              <a:rPr lang="lt-LT" sz="2800" b="1" dirty="0">
                <a:latin typeface="Times New Roman" pitchFamily="18" charset="0"/>
                <a:cs typeface="Times New Roman" pitchFamily="18" charset="0"/>
              </a:rPr>
              <a:t>T</a:t>
            </a:r>
            <a:r>
              <a:rPr lang="en-US" sz="2800" b="1" dirty="0" err="1">
                <a:latin typeface="Times New Roman" pitchFamily="18" charset="0"/>
                <a:cs typeface="Times New Roman" pitchFamily="18" charset="0"/>
              </a:rPr>
              <a:t>ikslas</a:t>
            </a:r>
            <a:r>
              <a:rPr lang="lt-LT" sz="2800" b="1" dirty="0">
                <a:latin typeface="Times New Roman" pitchFamily="18" charset="0"/>
                <a:cs typeface="Times New Roman" pitchFamily="18" charset="0"/>
              </a:rPr>
              <a:t> </a:t>
            </a:r>
            <a:r>
              <a:rPr lang="lt-LT" sz="2800" dirty="0">
                <a:latin typeface="Times New Roman" pitchFamily="18"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virtualioje</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erdvėje</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pasidalinti</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mokytojų</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darbo</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patirtimi</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idėjomis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kaip</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organizuoti</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vaikams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tikslingus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tyrinėjimus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įvairius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bandymus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eksperimentus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pasitelkus</a:t>
            </a:r>
            <a:r>
              <a:rPr lang="en-US" sz="2400" dirty="0">
                <a:solidFill>
                  <a:prstClr val="black"/>
                </a:solidFill>
                <a:latin typeface="Times New Roman" pitchFamily="18" charset="0"/>
                <a:ea typeface="Calibri" pitchFamily="34" charset="0"/>
                <a:cs typeface="Times New Roman" pitchFamily="18" charset="0"/>
              </a:rPr>
              <a:t> </a:t>
            </a:r>
            <a:r>
              <a:rPr lang="en-US" sz="2400" dirty="0" err="1">
                <a:solidFill>
                  <a:prstClr val="black"/>
                </a:solidFill>
                <a:latin typeface="Times New Roman" pitchFamily="18" charset="0"/>
                <a:ea typeface="Calibri" pitchFamily="34" charset="0"/>
                <a:cs typeface="Times New Roman" pitchFamily="18" charset="0"/>
              </a:rPr>
              <a:t>vanden</a:t>
            </a:r>
            <a:r>
              <a:rPr lang="lt-LT" sz="2400" dirty="0">
                <a:solidFill>
                  <a:prstClr val="black"/>
                </a:solidFill>
                <a:latin typeface="Times New Roman" pitchFamily="18" charset="0"/>
                <a:ea typeface="Calibri" pitchFamily="34" charset="0"/>
                <a:cs typeface="Times New Roman" pitchFamily="18" charset="0"/>
              </a:rPr>
              <a:t>į.</a:t>
            </a:r>
            <a:endParaRPr lang="lt-LT" sz="2800" dirty="0">
              <a:solidFill>
                <a:prstClr val="black"/>
              </a:solidFill>
              <a:latin typeface="Times New Roman" pitchFamily="18" charset="0"/>
              <a:ea typeface="Calibri" pitchFamily="34" charset="0"/>
              <a:cs typeface="Times New Roman" pitchFamily="18" charset="0"/>
            </a:endParaRPr>
          </a:p>
          <a:p>
            <a:pPr algn="just">
              <a:buNone/>
            </a:pPr>
            <a:r>
              <a:rPr lang="lt-LT" sz="2800" b="1" dirty="0">
                <a:latin typeface="Times New Roman" pitchFamily="18" charset="0"/>
                <a:cs typeface="Times New Roman" pitchFamily="18" charset="0"/>
              </a:rPr>
              <a:t>U</a:t>
            </a:r>
            <a:r>
              <a:rPr lang="en-US" sz="2800" b="1" dirty="0" err="1">
                <a:latin typeface="Times New Roman" pitchFamily="18" charset="0"/>
                <a:cs typeface="Times New Roman" pitchFamily="18" charset="0"/>
              </a:rPr>
              <a:t>ždaviniai</a:t>
            </a:r>
            <a:r>
              <a:rPr lang="en-US" sz="2800" b="1" dirty="0"/>
              <a:t>: </a:t>
            </a:r>
            <a:endParaRPr lang="lt-LT" sz="2800" b="1" dirty="0"/>
          </a:p>
          <a:p>
            <a:pPr algn="just">
              <a:buFont typeface="Wingdings" pitchFamily="2" charset="2"/>
              <a:buChar char="Ø"/>
            </a:pPr>
            <a:r>
              <a:rPr lang="lt-LT" sz="2400" dirty="0">
                <a:latin typeface="Times New Roman" pitchFamily="18" charset="0"/>
                <a:cs typeface="Times New Roman" pitchFamily="18" charset="0"/>
              </a:rPr>
              <a:t>Skatinti mokytojų kūrybiškumą panaudojant kuo įvairesnes priemones vaikų tyrinėjimams, bandymams, eksperimentams; </a:t>
            </a:r>
          </a:p>
          <a:p>
            <a:pPr algn="just">
              <a:buFont typeface="Wingdings" pitchFamily="2" charset="2"/>
              <a:buChar char="Ø"/>
            </a:pPr>
            <a:r>
              <a:rPr lang="lt-LT" sz="2400" dirty="0">
                <a:latin typeface="Times New Roman" pitchFamily="18" charset="0"/>
                <a:cs typeface="Times New Roman" pitchFamily="18" charset="0"/>
              </a:rPr>
              <a:t>Plėtoti ikimokyklinėse įstaigose dirbančių ikimokyklinio ir priešmokyklinio ugdymo mokytojų bendravimą ir bendradarbiavimą;</a:t>
            </a:r>
          </a:p>
          <a:p>
            <a:pPr algn="just">
              <a:buFont typeface="Wingdings" pitchFamily="2" charset="2"/>
              <a:buChar char="Ø"/>
            </a:pPr>
            <a:r>
              <a:rPr lang="lt-LT" sz="2400" dirty="0">
                <a:latin typeface="Times New Roman" pitchFamily="18" charset="0"/>
                <a:cs typeface="Times New Roman" pitchFamily="18" charset="0"/>
              </a:rPr>
              <a:t>Parengti STEAM veiklų nuotraukų su aprašymais virtualią parodą.</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7158" y="214290"/>
            <a:ext cx="8258204" cy="5853113"/>
          </a:xfrm>
        </p:spPr>
        <p:txBody>
          <a:bodyPr/>
          <a:lstStyle/>
          <a:p>
            <a:pPr>
              <a:buNone/>
            </a:pPr>
            <a:endParaRPr lang="ru-RU" dirty="0"/>
          </a:p>
          <a:p>
            <a:endParaRPr lang="ru-RU" dirty="0"/>
          </a:p>
          <a:p>
            <a:endParaRPr lang="ru-RU" dirty="0"/>
          </a:p>
          <a:p>
            <a:pPr>
              <a:buNone/>
            </a:pPr>
            <a:endParaRPr lang="ru-RU" dirty="0"/>
          </a:p>
        </p:txBody>
      </p:sp>
      <p:pic>
        <p:nvPicPr>
          <p:cNvPr id="3" name="Рисунок 2" descr="5.jpg"/>
          <p:cNvPicPr>
            <a:picLocks noChangeAspect="1"/>
          </p:cNvPicPr>
          <p:nvPr/>
        </p:nvPicPr>
        <p:blipFill>
          <a:blip r:embed="rId2" cstate="print"/>
          <a:stretch>
            <a:fillRect/>
          </a:stretch>
        </p:blipFill>
        <p:spPr>
          <a:xfrm>
            <a:off x="6357950" y="1285860"/>
            <a:ext cx="216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0" y="142852"/>
            <a:ext cx="9144000" cy="646331"/>
          </a:xfrm>
          <a:prstGeom prst="rect">
            <a:avLst/>
          </a:prstGeom>
        </p:spPr>
        <p:txBody>
          <a:bodyPr wrap="square">
            <a:spAutoFit/>
          </a:bodyPr>
          <a:lstStyle/>
          <a:p>
            <a:pPr lvl="0" algn="ctr" fontAlgn="base">
              <a:spcBef>
                <a:spcPct val="0"/>
              </a:spcBef>
              <a:spcAft>
                <a:spcPct val="0"/>
              </a:spcAft>
            </a:pPr>
            <a:endParaRPr lang="lt-LT" sz="800" b="1" dirty="0">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en-US" sz="2800" b="1" dirty="0">
                <a:latin typeface="Times New Roman" pitchFamily="18" charset="0"/>
                <a:ea typeface="Times New Roman" pitchFamily="18" charset="0"/>
                <a:cs typeface="Times New Roman" pitchFamily="18" charset="0"/>
              </a:rPr>
              <a:t>„LEDUKAI ŠILTAME IR ŠALTAME VANDENYJE“</a:t>
            </a:r>
            <a:endParaRPr lang="en-US" sz="3200" b="1" dirty="0">
              <a:latin typeface="Times New Roman" pitchFamily="18" charset="0"/>
              <a:ea typeface="Times New Roman" pitchFamily="18" charset="0"/>
              <a:cs typeface="Times New Roman" pitchFamily="18" charset="0"/>
            </a:endParaRPr>
          </a:p>
        </p:txBody>
      </p:sp>
      <p:pic>
        <p:nvPicPr>
          <p:cNvPr id="6" name="Рисунок 5" descr="276062814_947517089285259_7047483056067666048_n.jpg"/>
          <p:cNvPicPr>
            <a:picLocks noChangeAspect="1"/>
          </p:cNvPicPr>
          <p:nvPr/>
        </p:nvPicPr>
        <p:blipFill>
          <a:blip r:embed="rId3" cstate="print"/>
          <a:stretch>
            <a:fillRect/>
          </a:stretch>
        </p:blipFill>
        <p:spPr>
          <a:xfrm>
            <a:off x="428596" y="1500174"/>
            <a:ext cx="2241000" cy="298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3.jpg"/>
          <p:cNvPicPr>
            <a:picLocks noChangeAspect="1"/>
          </p:cNvPicPr>
          <p:nvPr/>
        </p:nvPicPr>
        <p:blipFill>
          <a:blip r:embed="rId4" cstate="print">
            <a:lum bright="-10000"/>
          </a:blip>
          <a:stretch>
            <a:fillRect/>
          </a:stretch>
        </p:blipFill>
        <p:spPr>
          <a:xfrm>
            <a:off x="3286116" y="2285992"/>
            <a:ext cx="2268000" cy="30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36" y="4572008"/>
            <a:ext cx="1320191" cy="118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pPr>
              <a:buNone/>
            </a:pPr>
            <a:endParaRPr lang="ru-RU" dirty="0"/>
          </a:p>
          <a:p>
            <a:endParaRPr lang="ru-RU" dirty="0"/>
          </a:p>
        </p:txBody>
      </p:sp>
      <p:graphicFrame>
        <p:nvGraphicFramePr>
          <p:cNvPr id="3" name="Таблица 2"/>
          <p:cNvGraphicFramePr>
            <a:graphicFrameLocks noGrp="1"/>
          </p:cNvGraphicFramePr>
          <p:nvPr/>
        </p:nvGraphicFramePr>
        <p:xfrm>
          <a:off x="285720" y="928670"/>
          <a:ext cx="8501122" cy="5493014"/>
        </p:xfrm>
        <a:graphic>
          <a:graphicData uri="http://schemas.openxmlformats.org/drawingml/2006/table">
            <a:tbl>
              <a:tblPr/>
              <a:tblGrid>
                <a:gridCol w="2714644">
                  <a:extLst>
                    <a:ext uri="{9D8B030D-6E8A-4147-A177-3AD203B41FA5}">
                      <a16:colId xmlns:a16="http://schemas.microsoft.com/office/drawing/2014/main" xmlns="" val="20000"/>
                    </a:ext>
                  </a:extLst>
                </a:gridCol>
                <a:gridCol w="5786478">
                  <a:extLst>
                    <a:ext uri="{9D8B030D-6E8A-4147-A177-3AD203B41FA5}">
                      <a16:colId xmlns:a16="http://schemas.microsoft.com/office/drawing/2014/main" xmlns="" val="20001"/>
                    </a:ext>
                  </a:extLst>
                </a:gridCol>
              </a:tblGrid>
              <a:tr h="417638">
                <a:tc>
                  <a:txBody>
                    <a:bodyPr/>
                    <a:lstStyle/>
                    <a:p>
                      <a:pPr>
                        <a:lnSpc>
                          <a:spcPct val="115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US" sz="1500" dirty="0">
                          <a:latin typeface="Times New Roman"/>
                          <a:ea typeface="Calibri"/>
                          <a:cs typeface="Times New Roman"/>
                        </a:rPr>
                        <a:t>Irina </a:t>
                      </a:r>
                      <a:r>
                        <a:rPr lang="en-US" sz="1500" dirty="0" err="1">
                          <a:latin typeface="Times New Roman"/>
                          <a:ea typeface="Calibri"/>
                          <a:cs typeface="Times New Roman"/>
                        </a:rPr>
                        <a:t>Blažaitienė</a:t>
                      </a:r>
                      <a:r>
                        <a:rPr lang="en-US" sz="1500" dirty="0">
                          <a:latin typeface="Times New Roman"/>
                          <a:ea typeface="Calibri"/>
                          <a:cs typeface="Times New Roman"/>
                        </a:rPr>
                        <a:t>, </a:t>
                      </a:r>
                      <a:r>
                        <a:rPr lang="en-US" sz="1500" dirty="0" err="1">
                          <a:latin typeface="Times New Roman"/>
                          <a:ea typeface="Calibri"/>
                          <a:cs typeface="Times New Roman"/>
                        </a:rPr>
                        <a:t>Ilona</a:t>
                      </a:r>
                      <a:r>
                        <a:rPr lang="en-US" sz="1500" dirty="0">
                          <a:latin typeface="Times New Roman"/>
                          <a:ea typeface="Calibri"/>
                          <a:cs typeface="Times New Roman"/>
                        </a:rPr>
                        <a:t> </a:t>
                      </a:r>
                      <a:r>
                        <a:rPr lang="en-US" sz="1500" dirty="0" err="1">
                          <a:latin typeface="Times New Roman"/>
                          <a:ea typeface="Calibri"/>
                          <a:cs typeface="Times New Roman"/>
                        </a:rPr>
                        <a:t>Urusovienė</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7638">
                <a:tc>
                  <a:txBody>
                    <a:bodyPr/>
                    <a:lstStyle/>
                    <a:p>
                      <a:pPr>
                        <a:lnSpc>
                          <a:spcPct val="115000"/>
                        </a:lnSpc>
                        <a:spcBef>
                          <a:spcPts val="1200"/>
                        </a:spcBef>
                        <a:spcAft>
                          <a:spcPts val="0"/>
                        </a:spcAft>
                      </a:pPr>
                      <a:r>
                        <a:rPr lang="en-US" sz="1500" b="1" dirty="0" err="1">
                          <a:latin typeface="Times New Roman"/>
                          <a:ea typeface="Calibri"/>
                          <a:cs typeface="Times New Roman"/>
                        </a:rPr>
                        <a:t>Grupės</a:t>
                      </a:r>
                      <a:r>
                        <a:rPr lang="en-US" sz="1500" b="1" baseline="0"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US" sz="1500" dirty="0">
                          <a:latin typeface="Times New Roman"/>
                          <a:ea typeface="Calibri"/>
                          <a:cs typeface="Times New Roman"/>
                        </a:rPr>
                        <a:t>,,</a:t>
                      </a:r>
                      <a:r>
                        <a:rPr lang="en-US" sz="1500" dirty="0" err="1">
                          <a:latin typeface="Times New Roman"/>
                          <a:ea typeface="Calibri"/>
                          <a:cs typeface="Times New Roman"/>
                        </a:rPr>
                        <a:t>Varpelis</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6362">
                <a:tc>
                  <a:txBody>
                    <a:bodyPr/>
                    <a:lstStyle/>
                    <a:p>
                      <a:pPr>
                        <a:lnSpc>
                          <a:spcPct val="15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a:latin typeface="Times New Roman"/>
                          <a:ea typeface="Calibri"/>
                          <a:cs typeface="Times New Roman"/>
                        </a:rPr>
                        <a:t>Ne </a:t>
                      </a:r>
                      <a:r>
                        <a:rPr lang="en-US" sz="1500" dirty="0" err="1">
                          <a:latin typeface="Times New Roman"/>
                          <a:ea typeface="Calibri"/>
                          <a:cs typeface="Times New Roman"/>
                        </a:rPr>
                        <a:t>tik</a:t>
                      </a:r>
                      <a:r>
                        <a:rPr lang="en-US" sz="1500" dirty="0">
                          <a:latin typeface="Times New Roman"/>
                          <a:ea typeface="Calibri"/>
                          <a:cs typeface="Times New Roman"/>
                        </a:rPr>
                        <a:t> </a:t>
                      </a:r>
                      <a:r>
                        <a:rPr lang="en-US" sz="1500" dirty="0" err="1">
                          <a:latin typeface="Times New Roman"/>
                          <a:ea typeface="Calibri"/>
                          <a:cs typeface="Times New Roman"/>
                        </a:rPr>
                        <a:t>rašydami</a:t>
                      </a:r>
                      <a:r>
                        <a:rPr lang="en-US" sz="1500" dirty="0">
                          <a:latin typeface="Times New Roman"/>
                          <a:ea typeface="Calibri"/>
                          <a:cs typeface="Times New Roman"/>
                        </a:rPr>
                        <a:t> </a:t>
                      </a:r>
                      <a:r>
                        <a:rPr lang="en-US" sz="1500" dirty="0" err="1">
                          <a:latin typeface="Times New Roman"/>
                          <a:ea typeface="Calibri"/>
                          <a:cs typeface="Times New Roman"/>
                        </a:rPr>
                        <a:t>ar</a:t>
                      </a:r>
                      <a:r>
                        <a:rPr lang="en-US" sz="1500" dirty="0">
                          <a:latin typeface="Times New Roman"/>
                          <a:ea typeface="Calibri"/>
                          <a:cs typeface="Times New Roman"/>
                        </a:rPr>
                        <a:t> </a:t>
                      </a:r>
                      <a:r>
                        <a:rPr lang="en-US" sz="1500" dirty="0" err="1">
                          <a:latin typeface="Times New Roman"/>
                          <a:ea typeface="Calibri"/>
                          <a:cs typeface="Times New Roman"/>
                        </a:rPr>
                        <a:t>skaitydami</a:t>
                      </a:r>
                      <a:r>
                        <a:rPr lang="en-US" sz="1500" dirty="0">
                          <a:latin typeface="Times New Roman"/>
                          <a:ea typeface="Calibri"/>
                          <a:cs typeface="Times New Roman"/>
                        </a:rPr>
                        <a:t> </a:t>
                      </a:r>
                      <a:r>
                        <a:rPr lang="en-US" sz="1500" dirty="0" err="1">
                          <a:latin typeface="Times New Roman"/>
                          <a:ea typeface="Calibri"/>
                          <a:cs typeface="Times New Roman"/>
                        </a:rPr>
                        <a:t>galime</a:t>
                      </a:r>
                      <a:r>
                        <a:rPr lang="en-US" sz="1500" dirty="0">
                          <a:latin typeface="Times New Roman"/>
                          <a:ea typeface="Calibri"/>
                          <a:cs typeface="Times New Roman"/>
                        </a:rPr>
                        <a:t> </a:t>
                      </a:r>
                      <a:r>
                        <a:rPr lang="en-US" sz="1500" dirty="0" err="1">
                          <a:latin typeface="Times New Roman"/>
                          <a:ea typeface="Calibri"/>
                          <a:cs typeface="Times New Roman"/>
                        </a:rPr>
                        <a:t>išmokti</a:t>
                      </a:r>
                      <a:r>
                        <a:rPr lang="en-US" sz="1500" dirty="0">
                          <a:latin typeface="Times New Roman"/>
                          <a:ea typeface="Calibri"/>
                          <a:cs typeface="Times New Roman"/>
                        </a:rPr>
                        <a:t> </a:t>
                      </a:r>
                      <a:r>
                        <a:rPr lang="en-US" sz="1500" dirty="0" err="1">
                          <a:latin typeface="Times New Roman"/>
                          <a:ea typeface="Calibri"/>
                          <a:cs typeface="Times New Roman"/>
                        </a:rPr>
                        <a:t>apie</a:t>
                      </a:r>
                      <a:r>
                        <a:rPr lang="en-US" sz="1500" dirty="0">
                          <a:latin typeface="Times New Roman"/>
                          <a:ea typeface="Calibri"/>
                          <a:cs typeface="Times New Roman"/>
                        </a:rPr>
                        <a:t> </a:t>
                      </a:r>
                      <a:r>
                        <a:rPr lang="en-US" sz="1500" dirty="0" err="1">
                          <a:latin typeface="Times New Roman"/>
                          <a:ea typeface="Calibri"/>
                          <a:cs typeface="Times New Roman"/>
                        </a:rPr>
                        <a:t>mus</a:t>
                      </a:r>
                      <a:r>
                        <a:rPr lang="en-US" sz="1500" dirty="0">
                          <a:latin typeface="Times New Roman"/>
                          <a:ea typeface="Calibri"/>
                          <a:cs typeface="Times New Roman"/>
                        </a:rPr>
                        <a:t> </a:t>
                      </a:r>
                      <a:r>
                        <a:rPr lang="en-US" sz="1500" dirty="0" err="1">
                          <a:latin typeface="Times New Roman"/>
                          <a:ea typeface="Calibri"/>
                          <a:cs typeface="Times New Roman"/>
                        </a:rPr>
                        <a:t>supančią</a:t>
                      </a:r>
                      <a:r>
                        <a:rPr lang="en-US" sz="1500" dirty="0">
                          <a:latin typeface="Times New Roman"/>
                          <a:ea typeface="Calibri"/>
                          <a:cs typeface="Times New Roman"/>
                        </a:rPr>
                        <a:t> </a:t>
                      </a:r>
                      <a:r>
                        <a:rPr lang="en-US" sz="1500" dirty="0" err="1">
                          <a:latin typeface="Times New Roman"/>
                          <a:ea typeface="Calibri"/>
                          <a:cs typeface="Times New Roman"/>
                        </a:rPr>
                        <a:t>aplinką</a:t>
                      </a:r>
                      <a:r>
                        <a:rPr lang="en-US" sz="1500" dirty="0">
                          <a:latin typeface="Times New Roman"/>
                          <a:ea typeface="Calibri"/>
                          <a:cs typeface="Times New Roman"/>
                        </a:rPr>
                        <a:t>, bet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labai</a:t>
                      </a:r>
                      <a:r>
                        <a:rPr lang="en-US" sz="1500" dirty="0">
                          <a:latin typeface="Times New Roman"/>
                          <a:ea typeface="Calibri"/>
                          <a:cs typeface="Times New Roman"/>
                        </a:rPr>
                        <a:t> </a:t>
                      </a:r>
                      <a:r>
                        <a:rPr lang="en-US" sz="1500" dirty="0" err="1">
                          <a:latin typeface="Times New Roman"/>
                          <a:ea typeface="Calibri"/>
                          <a:cs typeface="Times New Roman"/>
                        </a:rPr>
                        <a:t>svarbu</a:t>
                      </a:r>
                      <a:r>
                        <a:rPr lang="en-US" sz="1500" dirty="0">
                          <a:latin typeface="Times New Roman"/>
                          <a:ea typeface="Calibri"/>
                          <a:cs typeface="Times New Roman"/>
                        </a:rPr>
                        <a:t> </a:t>
                      </a:r>
                      <a:r>
                        <a:rPr lang="en-US" sz="1500" dirty="0" err="1">
                          <a:latin typeface="Times New Roman"/>
                          <a:ea typeface="Calibri"/>
                          <a:cs typeface="Times New Roman"/>
                        </a:rPr>
                        <a:t>kalbėti</a:t>
                      </a:r>
                      <a:r>
                        <a:rPr lang="en-US" sz="1500" dirty="0">
                          <a:latin typeface="Times New Roman"/>
                          <a:ea typeface="Calibri"/>
                          <a:cs typeface="Times New Roman"/>
                        </a:rPr>
                        <a:t>, </a:t>
                      </a:r>
                      <a:r>
                        <a:rPr lang="en-US" sz="1500" dirty="0" err="1">
                          <a:latin typeface="Times New Roman"/>
                          <a:ea typeface="Calibri"/>
                          <a:cs typeface="Times New Roman"/>
                        </a:rPr>
                        <a:t>pajusti</a:t>
                      </a:r>
                      <a:r>
                        <a:rPr lang="en-US" sz="1500" dirty="0">
                          <a:latin typeface="Times New Roman"/>
                          <a:ea typeface="Calibri"/>
                          <a:cs typeface="Times New Roman"/>
                        </a:rPr>
                        <a:t>, </a:t>
                      </a:r>
                      <a:r>
                        <a:rPr lang="en-US" sz="1500" dirty="0" err="1">
                          <a:latin typeface="Times New Roman"/>
                          <a:ea typeface="Calibri"/>
                          <a:cs typeface="Times New Roman"/>
                        </a:rPr>
                        <a:t>matyti</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638">
                <a:tc>
                  <a:txBody>
                    <a:bodyPr/>
                    <a:lstStyle/>
                    <a:p>
                      <a:pPr>
                        <a:lnSpc>
                          <a:spcPct val="115000"/>
                        </a:lnSpc>
                        <a:spcBef>
                          <a:spcPts val="120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en-US" sz="1500" b="1" dirty="0">
                        <a:solidFill>
                          <a:srgbClr val="000000"/>
                        </a:solidFill>
                        <a:latin typeface="Times New Roman"/>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1500" dirty="0">
                          <a:latin typeface="Times New Roman"/>
                          <a:ea typeface="Calibri"/>
                          <a:cs typeface="Times New Roman"/>
                        </a:rPr>
                        <a:t>3-6 met</a:t>
                      </a:r>
                      <a:r>
                        <a:rPr lang="lt-LT" sz="1500" dirty="0">
                          <a:latin typeface="Times New Roman"/>
                          <a:ea typeface="Calibri"/>
                          <a:cs typeface="Times New Roman"/>
                        </a:rPr>
                        <a:t>ų</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7638">
                <a:tc>
                  <a:txBody>
                    <a:bodyPr/>
                    <a:lstStyle/>
                    <a:p>
                      <a:pPr>
                        <a:lnSpc>
                          <a:spcPct val="100000"/>
                        </a:lnSpc>
                        <a:spcBef>
                          <a:spcPts val="1200"/>
                        </a:spcBef>
                        <a:spcAft>
                          <a:spcPts val="1000"/>
                        </a:spcAft>
                      </a:pPr>
                      <a:r>
                        <a:rPr lang="en-US" sz="1500" b="1" dirty="0" err="1">
                          <a:solidFill>
                            <a:srgbClr val="000000"/>
                          </a:solidFill>
                          <a:latin typeface="Times New Roman"/>
                          <a:ea typeface="Calibri"/>
                          <a:cs typeface="Times New Roman"/>
                        </a:rPr>
                        <a:t>Priemonės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ir</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spcAft>
                          <a:spcPts val="0"/>
                        </a:spcAft>
                      </a:pPr>
                      <a:r>
                        <a:rPr lang="en-US" sz="1500" dirty="0">
                          <a:latin typeface="Times New Roman"/>
                          <a:ea typeface="Calibri"/>
                          <a:cs typeface="Times New Roman"/>
                        </a:rPr>
                        <a:t>2 </a:t>
                      </a:r>
                      <a:r>
                        <a:rPr lang="en-US" sz="1500" dirty="0" err="1">
                          <a:latin typeface="Times New Roman"/>
                          <a:ea typeface="Calibri"/>
                          <a:cs typeface="Times New Roman"/>
                        </a:rPr>
                        <a:t>stiklinės</a:t>
                      </a:r>
                      <a:r>
                        <a:rPr lang="en-US" sz="1500" dirty="0">
                          <a:latin typeface="Times New Roman"/>
                          <a:ea typeface="Calibri"/>
                          <a:cs typeface="Times New Roman"/>
                        </a:rPr>
                        <a:t>, </a:t>
                      </a:r>
                      <a:r>
                        <a:rPr lang="en-US" sz="1500" dirty="0" err="1">
                          <a:latin typeface="Times New Roman"/>
                          <a:ea typeface="Calibri"/>
                          <a:cs typeface="Times New Roman"/>
                        </a:rPr>
                        <a:t>karštas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šaltas</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guašas</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51959">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200"/>
                        </a:spcAft>
                      </a:pPr>
                      <a:r>
                        <a:rPr lang="en-US" sz="1500" dirty="0">
                          <a:latin typeface="Times New Roman"/>
                          <a:ea typeface="Calibri"/>
                          <a:cs typeface="Times New Roman"/>
                        </a:rPr>
                        <a:t>Į</a:t>
                      </a:r>
                      <a:r>
                        <a:rPr lang="lt-LT" sz="1500" dirty="0">
                          <a:latin typeface="Times New Roman"/>
                          <a:ea typeface="Calibri"/>
                          <a:cs typeface="Times New Roman"/>
                        </a:rPr>
                        <a:t> </a:t>
                      </a:r>
                      <a:r>
                        <a:rPr lang="en-US" sz="1500" dirty="0" err="1">
                          <a:latin typeface="Times New Roman"/>
                          <a:ea typeface="Calibri"/>
                          <a:cs typeface="Times New Roman"/>
                        </a:rPr>
                        <a:t>abi</a:t>
                      </a:r>
                      <a:r>
                        <a:rPr lang="en-US" sz="1500" dirty="0">
                          <a:latin typeface="Times New Roman"/>
                          <a:ea typeface="Calibri"/>
                          <a:cs typeface="Times New Roman"/>
                        </a:rPr>
                        <a:t> </a:t>
                      </a:r>
                      <a:r>
                        <a:rPr lang="en-US" sz="1500" dirty="0" err="1">
                          <a:latin typeface="Times New Roman"/>
                          <a:ea typeface="Calibri"/>
                          <a:cs typeface="Times New Roman"/>
                        </a:rPr>
                        <a:t>stiklines</a:t>
                      </a:r>
                      <a:r>
                        <a:rPr lang="en-US" sz="1500" dirty="0">
                          <a:latin typeface="Times New Roman"/>
                          <a:ea typeface="Calibri"/>
                          <a:cs typeface="Times New Roman"/>
                        </a:rPr>
                        <a:t> </a:t>
                      </a:r>
                      <a:r>
                        <a:rPr lang="en-US" sz="1500" dirty="0" err="1">
                          <a:latin typeface="Times New Roman"/>
                          <a:ea typeface="Calibri"/>
                          <a:cs typeface="Times New Roman"/>
                        </a:rPr>
                        <a:t>įpilti</a:t>
                      </a:r>
                      <a:r>
                        <a:rPr lang="en-US" sz="1500" dirty="0">
                          <a:latin typeface="Times New Roman"/>
                          <a:ea typeface="Calibri"/>
                          <a:cs typeface="Times New Roman"/>
                        </a:rPr>
                        <a:t> </a:t>
                      </a:r>
                      <a:r>
                        <a:rPr lang="en-US" sz="1500" dirty="0" err="1">
                          <a:latin typeface="Times New Roman"/>
                          <a:ea typeface="Calibri"/>
                          <a:cs typeface="Times New Roman"/>
                        </a:rPr>
                        <a:t>po</a:t>
                      </a:r>
                      <a:r>
                        <a:rPr lang="en-US" sz="1500" dirty="0">
                          <a:latin typeface="Times New Roman"/>
                          <a:ea typeface="Calibri"/>
                          <a:cs typeface="Times New Roman"/>
                        </a:rPr>
                        <a:t> </a:t>
                      </a:r>
                      <a:r>
                        <a:rPr lang="en-US" sz="1500" dirty="0" err="1">
                          <a:latin typeface="Times New Roman"/>
                          <a:ea typeface="Calibri"/>
                          <a:cs typeface="Times New Roman"/>
                        </a:rPr>
                        <a:t>lygiai</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į </a:t>
                      </a:r>
                      <a:r>
                        <a:rPr lang="en-US" sz="1500" dirty="0" err="1">
                          <a:latin typeface="Times New Roman"/>
                          <a:ea typeface="Calibri"/>
                          <a:cs typeface="Times New Roman"/>
                        </a:rPr>
                        <a:t>pirmąją</a:t>
                      </a:r>
                      <a:r>
                        <a:rPr lang="en-US" sz="1500" dirty="0">
                          <a:latin typeface="Times New Roman"/>
                          <a:ea typeface="Calibri"/>
                          <a:cs typeface="Times New Roman"/>
                        </a:rPr>
                        <a:t> </a:t>
                      </a:r>
                      <a:r>
                        <a:rPr lang="en-US" sz="1500" dirty="0" err="1">
                          <a:latin typeface="Times New Roman"/>
                          <a:ea typeface="Calibri"/>
                          <a:cs typeface="Times New Roman"/>
                        </a:rPr>
                        <a:t>šalto</a:t>
                      </a:r>
                      <a:r>
                        <a:rPr lang="en-US" sz="1500" dirty="0">
                          <a:latin typeface="Times New Roman"/>
                          <a:ea typeface="Calibri"/>
                          <a:cs typeface="Times New Roman"/>
                        </a:rPr>
                        <a:t>, į </a:t>
                      </a:r>
                      <a:r>
                        <a:rPr lang="en-US" sz="1500" dirty="0" err="1">
                          <a:latin typeface="Times New Roman"/>
                          <a:ea typeface="Calibri"/>
                          <a:cs typeface="Times New Roman"/>
                        </a:rPr>
                        <a:t>antrąją</a:t>
                      </a:r>
                      <a:r>
                        <a:rPr lang="en-US" sz="1500" dirty="0">
                          <a:latin typeface="Times New Roman"/>
                          <a:ea typeface="Calibri"/>
                          <a:cs typeface="Times New Roman"/>
                        </a:rPr>
                        <a:t> </a:t>
                      </a:r>
                      <a:r>
                        <a:rPr lang="en-US" sz="1500" dirty="0" err="1">
                          <a:latin typeface="Times New Roman"/>
                          <a:ea typeface="Calibri"/>
                          <a:cs typeface="Times New Roman"/>
                        </a:rPr>
                        <a:t>karšto</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Prieš</a:t>
                      </a:r>
                      <a:r>
                        <a:rPr lang="en-US" sz="1500" dirty="0">
                          <a:latin typeface="Times New Roman"/>
                          <a:ea typeface="Calibri"/>
                          <a:cs typeface="Times New Roman"/>
                        </a:rPr>
                        <a:t> </a:t>
                      </a:r>
                      <a:r>
                        <a:rPr lang="en-US" sz="1500" dirty="0" err="1">
                          <a:latin typeface="Times New Roman"/>
                          <a:ea typeface="Calibri"/>
                          <a:cs typeface="Times New Roman"/>
                        </a:rPr>
                        <a:t>pildami</a:t>
                      </a:r>
                      <a:r>
                        <a:rPr lang="en-US" sz="1500" dirty="0">
                          <a:latin typeface="Times New Roman"/>
                          <a:ea typeface="Calibri"/>
                          <a:cs typeface="Times New Roman"/>
                        </a:rPr>
                        <a:t> </a:t>
                      </a:r>
                      <a:r>
                        <a:rPr lang="en-US" sz="1500" dirty="0" err="1">
                          <a:latin typeface="Times New Roman"/>
                          <a:ea typeface="Calibri"/>
                          <a:cs typeface="Times New Roman"/>
                        </a:rPr>
                        <a:t>guašą</a:t>
                      </a:r>
                      <a:r>
                        <a:rPr lang="en-US" sz="1500" dirty="0">
                          <a:latin typeface="Times New Roman"/>
                          <a:ea typeface="Calibri"/>
                          <a:cs typeface="Times New Roman"/>
                        </a:rPr>
                        <a:t> į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stiklines</a:t>
                      </a:r>
                      <a:r>
                        <a:rPr lang="en-US" sz="1500" dirty="0">
                          <a:latin typeface="Times New Roman"/>
                          <a:ea typeface="Calibri"/>
                          <a:cs typeface="Times New Roman"/>
                        </a:rPr>
                        <a:t>, </a:t>
                      </a:r>
                      <a:r>
                        <a:rPr lang="en-US" sz="1500" dirty="0" err="1">
                          <a:latin typeface="Times New Roman"/>
                          <a:ea typeface="Calibri"/>
                          <a:cs typeface="Times New Roman"/>
                        </a:rPr>
                        <a:t>diskusija</a:t>
                      </a:r>
                      <a:r>
                        <a:rPr lang="en-US" sz="1500" dirty="0">
                          <a:latin typeface="Times New Roman"/>
                          <a:ea typeface="Calibri"/>
                          <a:cs typeface="Times New Roman"/>
                        </a:rPr>
                        <a:t>, </a:t>
                      </a:r>
                      <a:r>
                        <a:rPr lang="en-US" sz="1500" dirty="0" err="1">
                          <a:latin typeface="Times New Roman"/>
                          <a:ea typeface="Calibri"/>
                          <a:cs typeface="Times New Roman"/>
                        </a:rPr>
                        <a:t>ar</a:t>
                      </a:r>
                      <a:r>
                        <a:rPr lang="en-US" sz="1500" dirty="0">
                          <a:latin typeface="Times New Roman"/>
                          <a:ea typeface="Calibri"/>
                          <a:cs typeface="Times New Roman"/>
                        </a:rPr>
                        <a:t> </a:t>
                      </a:r>
                      <a:r>
                        <a:rPr lang="en-US" sz="1500" dirty="0" err="1">
                          <a:latin typeface="Times New Roman"/>
                          <a:ea typeface="Calibri"/>
                          <a:cs typeface="Times New Roman"/>
                        </a:rPr>
                        <a:t>guašas</a:t>
                      </a:r>
                      <a:r>
                        <a:rPr lang="en-US" sz="1500" dirty="0">
                          <a:latin typeface="Times New Roman"/>
                          <a:ea typeface="Calibri"/>
                          <a:cs typeface="Times New Roman"/>
                        </a:rPr>
                        <a:t> </a:t>
                      </a:r>
                      <a:r>
                        <a:rPr lang="en-US" sz="1500" dirty="0" err="1">
                          <a:latin typeface="Times New Roman"/>
                          <a:ea typeface="Calibri"/>
                          <a:cs typeface="Times New Roman"/>
                        </a:rPr>
                        <a:t>skirtingų</a:t>
                      </a:r>
                      <a:r>
                        <a:rPr lang="en-US" sz="1500" dirty="0">
                          <a:latin typeface="Times New Roman"/>
                          <a:ea typeface="Calibri"/>
                          <a:cs typeface="Times New Roman"/>
                        </a:rPr>
                        <a:t> </a:t>
                      </a:r>
                      <a:r>
                        <a:rPr lang="en-US" sz="1500" dirty="0" err="1">
                          <a:latin typeface="Times New Roman"/>
                          <a:ea typeface="Calibri"/>
                          <a:cs typeface="Times New Roman"/>
                        </a:rPr>
                        <a:t>temperatūrų</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susimaišys</a:t>
                      </a:r>
                      <a:r>
                        <a:rPr lang="en-US" sz="1500" dirty="0">
                          <a:latin typeface="Times New Roman"/>
                          <a:ea typeface="Calibri"/>
                          <a:cs typeface="Times New Roman"/>
                        </a:rPr>
                        <a:t> </a:t>
                      </a:r>
                      <a:r>
                        <a:rPr lang="en-US" sz="1500" dirty="0" err="1">
                          <a:latin typeface="Times New Roman"/>
                          <a:ea typeface="Calibri"/>
                          <a:cs typeface="Times New Roman"/>
                        </a:rPr>
                        <a:t>vienodai</a:t>
                      </a:r>
                      <a:r>
                        <a:rPr lang="en-US" sz="1500" dirty="0">
                          <a:latin typeface="Times New Roman"/>
                          <a:ea typeface="Calibri"/>
                          <a:cs typeface="Times New Roman"/>
                        </a:rPr>
                        <a:t>. </a:t>
                      </a:r>
                      <a:r>
                        <a:rPr lang="en-US" sz="1500" dirty="0" err="1">
                          <a:latin typeface="Times New Roman"/>
                          <a:ea typeface="Calibri"/>
                          <a:cs typeface="Times New Roman"/>
                        </a:rPr>
                        <a:t>Įpylę</a:t>
                      </a:r>
                      <a:r>
                        <a:rPr lang="en-US" sz="1500" dirty="0">
                          <a:latin typeface="Times New Roman"/>
                          <a:ea typeface="Calibri"/>
                          <a:cs typeface="Times New Roman"/>
                        </a:rPr>
                        <a:t> </a:t>
                      </a:r>
                      <a:r>
                        <a:rPr lang="en-US" sz="1500" dirty="0" err="1">
                          <a:latin typeface="Times New Roman"/>
                          <a:ea typeface="Calibri"/>
                          <a:cs typeface="Times New Roman"/>
                        </a:rPr>
                        <a:t>po</a:t>
                      </a:r>
                      <a:r>
                        <a:rPr lang="en-US" sz="1500" dirty="0">
                          <a:latin typeface="Times New Roman"/>
                          <a:ea typeface="Calibri"/>
                          <a:cs typeface="Times New Roman"/>
                        </a:rPr>
                        <a:t> </a:t>
                      </a:r>
                      <a:r>
                        <a:rPr lang="en-US" sz="1500" dirty="0" err="1">
                          <a:latin typeface="Times New Roman"/>
                          <a:ea typeface="Calibri"/>
                          <a:cs typeface="Times New Roman"/>
                        </a:rPr>
                        <a:t>kelis</a:t>
                      </a:r>
                      <a:r>
                        <a:rPr lang="en-US" sz="1500" dirty="0">
                          <a:latin typeface="Times New Roman"/>
                          <a:ea typeface="Calibri"/>
                          <a:cs typeface="Times New Roman"/>
                        </a:rPr>
                        <a:t> </a:t>
                      </a:r>
                      <a:r>
                        <a:rPr lang="en-US" sz="1500" dirty="0" err="1">
                          <a:latin typeface="Times New Roman"/>
                          <a:ea typeface="Calibri"/>
                          <a:cs typeface="Times New Roman"/>
                        </a:rPr>
                        <a:t>lašus</a:t>
                      </a:r>
                      <a:r>
                        <a:rPr lang="en-US" sz="1500" dirty="0">
                          <a:latin typeface="Times New Roman"/>
                          <a:ea typeface="Calibri"/>
                          <a:cs typeface="Times New Roman"/>
                        </a:rPr>
                        <a:t> </a:t>
                      </a:r>
                      <a:r>
                        <a:rPr lang="en-US" sz="1500" dirty="0" err="1">
                          <a:latin typeface="Times New Roman"/>
                          <a:ea typeface="Calibri"/>
                          <a:cs typeface="Times New Roman"/>
                        </a:rPr>
                        <a:t>dažų</a:t>
                      </a:r>
                      <a:r>
                        <a:rPr lang="en-US" sz="1500" dirty="0">
                          <a:latin typeface="Times New Roman"/>
                          <a:ea typeface="Calibri"/>
                          <a:cs typeface="Times New Roman"/>
                        </a:rPr>
                        <a:t> į </a:t>
                      </a:r>
                      <a:r>
                        <a:rPr lang="en-US" sz="1500" dirty="0" err="1">
                          <a:latin typeface="Times New Roman"/>
                          <a:ea typeface="Calibri"/>
                          <a:cs typeface="Times New Roman"/>
                        </a:rPr>
                        <a:t>abi</a:t>
                      </a:r>
                      <a:r>
                        <a:rPr lang="en-US" sz="1500" dirty="0">
                          <a:latin typeface="Times New Roman"/>
                          <a:ea typeface="Calibri"/>
                          <a:cs typeface="Times New Roman"/>
                        </a:rPr>
                        <a:t> </a:t>
                      </a:r>
                      <a:r>
                        <a:rPr lang="en-US" sz="1500" dirty="0" err="1">
                          <a:latin typeface="Times New Roman"/>
                          <a:ea typeface="Calibri"/>
                          <a:cs typeface="Times New Roman"/>
                        </a:rPr>
                        <a:t>stiklines</a:t>
                      </a:r>
                      <a:r>
                        <a:rPr lang="en-US" sz="1500" dirty="0">
                          <a:latin typeface="Times New Roman"/>
                          <a:ea typeface="Calibri"/>
                          <a:cs typeface="Times New Roman"/>
                        </a:rPr>
                        <a:t> </a:t>
                      </a:r>
                      <a:r>
                        <a:rPr lang="en-US" sz="1500" dirty="0" err="1">
                          <a:latin typeface="Times New Roman"/>
                          <a:ea typeface="Calibri"/>
                          <a:cs typeface="Times New Roman"/>
                        </a:rPr>
                        <a:t>stebėti</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maišosi</a:t>
                      </a:r>
                      <a:r>
                        <a:rPr lang="en-US" sz="1500" dirty="0">
                          <a:latin typeface="Times New Roman"/>
                          <a:ea typeface="Calibri"/>
                          <a:cs typeface="Times New Roman"/>
                        </a:rPr>
                        <a:t> </a:t>
                      </a:r>
                      <a:r>
                        <a:rPr lang="en-US" sz="1500" dirty="0" err="1">
                          <a:latin typeface="Times New Roman"/>
                          <a:ea typeface="Calibri"/>
                          <a:cs typeface="Times New Roman"/>
                        </a:rPr>
                        <a:t>guašas</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ar</a:t>
                      </a:r>
                      <a:r>
                        <a:rPr lang="en-US" sz="1500" dirty="0">
                          <a:latin typeface="Times New Roman"/>
                          <a:ea typeface="Calibri"/>
                          <a:cs typeface="Times New Roman"/>
                        </a:rPr>
                        <a:t> </a:t>
                      </a:r>
                      <a:r>
                        <a:rPr lang="en-US" sz="1500" dirty="0" err="1">
                          <a:latin typeface="Times New Roman"/>
                          <a:ea typeface="Calibri"/>
                          <a:cs typeface="Times New Roman"/>
                        </a:rPr>
                        <a:t>vienodai</a:t>
                      </a:r>
                      <a:r>
                        <a:rPr lang="en-US" sz="1500" dirty="0">
                          <a:latin typeface="Times New Roman"/>
                          <a:ea typeface="Calibri"/>
                          <a:cs typeface="Times New Roman"/>
                        </a:rPr>
                        <a:t> </a:t>
                      </a:r>
                      <a:r>
                        <a:rPr lang="en-US" sz="1500" dirty="0" err="1">
                          <a:latin typeface="Times New Roman"/>
                          <a:ea typeface="Calibri"/>
                          <a:cs typeface="Times New Roman"/>
                        </a:rPr>
                        <a:t>pasiskirsto</a:t>
                      </a:r>
                      <a:r>
                        <a:rPr lang="en-US" sz="1500" dirty="0">
                          <a:latin typeface="Times New Roman"/>
                          <a:ea typeface="Calibri"/>
                          <a:cs typeface="Times New Roman"/>
                        </a:rPr>
                        <a:t> </a:t>
                      </a:r>
                      <a:r>
                        <a:rPr lang="en-US" sz="1500" dirty="0" err="1">
                          <a:latin typeface="Times New Roman"/>
                          <a:ea typeface="Calibri"/>
                          <a:cs typeface="Times New Roman"/>
                        </a:rPr>
                        <a:t>skirtingose</a:t>
                      </a:r>
                      <a:r>
                        <a:rPr lang="en-US" sz="1500" dirty="0">
                          <a:latin typeface="Times New Roman"/>
                          <a:ea typeface="Calibri"/>
                          <a:cs typeface="Times New Roman"/>
                        </a:rPr>
                        <a:t> </a:t>
                      </a:r>
                      <a:r>
                        <a:rPr lang="en-US" sz="1500" dirty="0" err="1">
                          <a:latin typeface="Times New Roman"/>
                          <a:ea typeface="Calibri"/>
                          <a:cs typeface="Times New Roman"/>
                        </a:rPr>
                        <a:t>stiklinėse</a:t>
                      </a:r>
                      <a:r>
                        <a:rPr lang="en-US" sz="1500" dirty="0">
                          <a:latin typeface="Times New Roman"/>
                          <a:ea typeface="Calibri"/>
                          <a:cs typeface="Times New Roman"/>
                        </a:rPr>
                        <a:t>? </a:t>
                      </a:r>
                      <a:r>
                        <a:rPr lang="en-US" sz="1500" dirty="0" err="1">
                          <a:latin typeface="Times New Roman"/>
                          <a:ea typeface="Calibri"/>
                          <a:cs typeface="Times New Roman"/>
                        </a:rPr>
                        <a:t>Aptarti</a:t>
                      </a:r>
                      <a:r>
                        <a:rPr lang="en-US" sz="1500" dirty="0">
                          <a:latin typeface="Times New Roman"/>
                          <a:ea typeface="Calibri"/>
                          <a:cs typeface="Times New Roman"/>
                        </a:rPr>
                        <a:t>, </a:t>
                      </a:r>
                      <a:r>
                        <a:rPr lang="en-US" sz="1500" dirty="0" err="1">
                          <a:latin typeface="Times New Roman"/>
                          <a:ea typeface="Calibri"/>
                          <a:cs typeface="Times New Roman"/>
                        </a:rPr>
                        <a:t>kodėl</a:t>
                      </a:r>
                      <a:r>
                        <a:rPr lang="en-US" sz="1500" dirty="0">
                          <a:latin typeface="Times New Roman"/>
                          <a:ea typeface="Calibri"/>
                          <a:cs typeface="Times New Roman"/>
                        </a:rPr>
                        <a:t> </a:t>
                      </a:r>
                      <a:r>
                        <a:rPr lang="en-US" sz="1500" dirty="0" err="1">
                          <a:latin typeface="Times New Roman"/>
                          <a:ea typeface="Calibri"/>
                          <a:cs typeface="Times New Roman"/>
                        </a:rPr>
                        <a:t>šaltame</a:t>
                      </a:r>
                      <a:r>
                        <a:rPr lang="en-US" sz="1500" dirty="0">
                          <a:latin typeface="Times New Roman"/>
                          <a:ea typeface="Calibri"/>
                          <a:cs typeface="Times New Roman"/>
                        </a:rPr>
                        <a:t> </a:t>
                      </a:r>
                      <a:r>
                        <a:rPr lang="en-US" sz="1500" dirty="0" err="1">
                          <a:latin typeface="Times New Roman"/>
                          <a:ea typeface="Calibri"/>
                          <a:cs typeface="Times New Roman"/>
                        </a:rPr>
                        <a:t>vandenyje</a:t>
                      </a:r>
                      <a:r>
                        <a:rPr lang="en-US" sz="1500" dirty="0">
                          <a:latin typeface="Times New Roman"/>
                          <a:ea typeface="Calibri"/>
                          <a:cs typeface="Times New Roman"/>
                        </a:rPr>
                        <a:t> </a:t>
                      </a:r>
                      <a:r>
                        <a:rPr lang="en-US" sz="1500" dirty="0" err="1">
                          <a:latin typeface="Times New Roman"/>
                          <a:ea typeface="Calibri"/>
                          <a:cs typeface="Times New Roman"/>
                        </a:rPr>
                        <a:t>guašas</a:t>
                      </a:r>
                      <a:r>
                        <a:rPr lang="en-US" sz="1500" dirty="0">
                          <a:latin typeface="Times New Roman"/>
                          <a:ea typeface="Calibri"/>
                          <a:cs typeface="Times New Roman"/>
                        </a:rPr>
                        <a:t> </a:t>
                      </a:r>
                      <a:r>
                        <a:rPr lang="en-US" sz="1500" dirty="0" err="1">
                          <a:latin typeface="Times New Roman"/>
                          <a:ea typeface="Calibri"/>
                          <a:cs typeface="Times New Roman"/>
                        </a:rPr>
                        <a:t>susimaišo</a:t>
                      </a:r>
                      <a:r>
                        <a:rPr lang="en-US" sz="1500" dirty="0">
                          <a:latin typeface="Times New Roman"/>
                          <a:ea typeface="Calibri"/>
                          <a:cs typeface="Times New Roman"/>
                        </a:rPr>
                        <a:t> </a:t>
                      </a:r>
                      <a:r>
                        <a:rPr lang="en-US" sz="1500" dirty="0" err="1">
                          <a:latin typeface="Times New Roman"/>
                          <a:ea typeface="Calibri"/>
                          <a:cs typeface="Times New Roman"/>
                        </a:rPr>
                        <a:t>lėčiau</a:t>
                      </a:r>
                      <a:r>
                        <a:rPr lang="en-US" sz="1500" dirty="0">
                          <a:latin typeface="Times New Roman"/>
                          <a:ea typeface="Calibri"/>
                          <a:cs typeface="Times New Roman"/>
                        </a:rPr>
                        <a:t>, </a:t>
                      </a:r>
                      <a:r>
                        <a:rPr lang="en-US" sz="1500" dirty="0" err="1">
                          <a:latin typeface="Times New Roman"/>
                          <a:ea typeface="Calibri"/>
                          <a:cs typeface="Times New Roman"/>
                        </a:rPr>
                        <a:t>nei</a:t>
                      </a:r>
                      <a:r>
                        <a:rPr lang="en-US" sz="1500" dirty="0">
                          <a:latin typeface="Times New Roman"/>
                          <a:ea typeface="Calibri"/>
                          <a:cs typeface="Times New Roman"/>
                        </a:rPr>
                        <a:t> </a:t>
                      </a:r>
                      <a:r>
                        <a:rPr lang="en-US" sz="1500" dirty="0" err="1">
                          <a:latin typeface="Times New Roman"/>
                          <a:ea typeface="Calibri"/>
                          <a:cs typeface="Times New Roman"/>
                        </a:rPr>
                        <a:t>šiltame</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sudarytas</a:t>
                      </a:r>
                      <a:r>
                        <a:rPr lang="en-US" sz="1500" dirty="0">
                          <a:latin typeface="Times New Roman"/>
                          <a:ea typeface="Calibri"/>
                          <a:cs typeface="Times New Roman"/>
                        </a:rPr>
                        <a:t> </a:t>
                      </a:r>
                      <a:r>
                        <a:rPr lang="en-US" sz="1500" dirty="0" err="1">
                          <a:latin typeface="Times New Roman"/>
                          <a:ea typeface="Calibri"/>
                          <a:cs typeface="Times New Roman"/>
                        </a:rPr>
                        <a:t>iš</a:t>
                      </a:r>
                      <a:r>
                        <a:rPr lang="en-US" sz="1500" dirty="0">
                          <a:latin typeface="Times New Roman"/>
                          <a:ea typeface="Calibri"/>
                          <a:cs typeface="Times New Roman"/>
                        </a:rPr>
                        <a:t> </a:t>
                      </a:r>
                      <a:r>
                        <a:rPr lang="en-US" sz="1500" dirty="0" err="1">
                          <a:latin typeface="Times New Roman"/>
                          <a:ea typeface="Calibri"/>
                          <a:cs typeface="Times New Roman"/>
                        </a:rPr>
                        <a:t>molekulių</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jos</a:t>
                      </a:r>
                      <a:r>
                        <a:rPr lang="en-US" sz="1500" dirty="0">
                          <a:latin typeface="Times New Roman"/>
                          <a:ea typeface="Calibri"/>
                          <a:cs typeface="Times New Roman"/>
                        </a:rPr>
                        <a:t> </a:t>
                      </a:r>
                      <a:r>
                        <a:rPr lang="en-US" sz="1500" dirty="0" err="1">
                          <a:latin typeface="Times New Roman"/>
                          <a:ea typeface="Calibri"/>
                          <a:cs typeface="Times New Roman"/>
                        </a:rPr>
                        <a:t>juda</a:t>
                      </a:r>
                      <a:r>
                        <a:rPr lang="en-US" sz="1500" dirty="0">
                          <a:latin typeface="Times New Roman"/>
                          <a:ea typeface="Calibri"/>
                          <a:cs typeface="Times New Roman"/>
                        </a:rPr>
                        <a:t> </a:t>
                      </a:r>
                      <a:r>
                        <a:rPr lang="en-US" sz="1500" dirty="0" err="1">
                          <a:latin typeface="Times New Roman"/>
                          <a:ea typeface="Calibri"/>
                          <a:cs typeface="Times New Roman"/>
                        </a:rPr>
                        <a:t>arba</a:t>
                      </a:r>
                      <a:r>
                        <a:rPr lang="en-US" sz="1500" dirty="0">
                          <a:latin typeface="Times New Roman"/>
                          <a:ea typeface="Calibri"/>
                          <a:cs typeface="Times New Roman"/>
                        </a:rPr>
                        <a:t> </a:t>
                      </a:r>
                      <a:r>
                        <a:rPr lang="en-US" sz="1500" dirty="0" err="1">
                          <a:latin typeface="Times New Roman"/>
                          <a:ea typeface="Calibri"/>
                          <a:cs typeface="Times New Roman"/>
                        </a:rPr>
                        <a:t>lėtai</a:t>
                      </a:r>
                      <a:r>
                        <a:rPr lang="en-US" sz="1500" dirty="0">
                          <a:latin typeface="Times New Roman"/>
                          <a:ea typeface="Calibri"/>
                          <a:cs typeface="Times New Roman"/>
                        </a:rPr>
                        <a:t>, </a:t>
                      </a:r>
                      <a:r>
                        <a:rPr lang="en-US" sz="1500" dirty="0" err="1">
                          <a:latin typeface="Times New Roman"/>
                          <a:ea typeface="Calibri"/>
                          <a:cs typeface="Times New Roman"/>
                        </a:rPr>
                        <a:t>arba</a:t>
                      </a:r>
                      <a:r>
                        <a:rPr lang="en-US" sz="1500" dirty="0">
                          <a:latin typeface="Times New Roman"/>
                          <a:ea typeface="Calibri"/>
                          <a:cs typeface="Times New Roman"/>
                        </a:rPr>
                        <a:t> </a:t>
                      </a:r>
                      <a:r>
                        <a:rPr lang="en-US" sz="1500" dirty="0" err="1">
                          <a:latin typeface="Times New Roman"/>
                          <a:ea typeface="Calibri"/>
                          <a:cs typeface="Times New Roman"/>
                        </a:rPr>
                        <a:t>greitai</a:t>
                      </a:r>
                      <a:r>
                        <a:rPr lang="en-US" sz="1500" dirty="0">
                          <a:latin typeface="Times New Roman"/>
                          <a:ea typeface="Calibri"/>
                          <a:cs typeface="Times New Roman"/>
                        </a:rPr>
                        <a:t>. </a:t>
                      </a:r>
                      <a:r>
                        <a:rPr lang="en-US" sz="1500" dirty="0" err="1">
                          <a:latin typeface="Times New Roman"/>
                          <a:ea typeface="Calibri"/>
                          <a:cs typeface="Times New Roman"/>
                        </a:rPr>
                        <a:t>Šiltoje</a:t>
                      </a:r>
                      <a:r>
                        <a:rPr lang="en-US" sz="1500" dirty="0">
                          <a:latin typeface="Times New Roman"/>
                          <a:ea typeface="Calibri"/>
                          <a:cs typeface="Times New Roman"/>
                        </a:rPr>
                        <a:t> </a:t>
                      </a:r>
                      <a:r>
                        <a:rPr lang="en-US" sz="1500" dirty="0" err="1">
                          <a:latin typeface="Times New Roman"/>
                          <a:ea typeface="Calibri"/>
                          <a:cs typeface="Times New Roman"/>
                        </a:rPr>
                        <a:t>temperatūroje</a:t>
                      </a:r>
                      <a:r>
                        <a:rPr lang="en-US" sz="1500" dirty="0">
                          <a:latin typeface="Times New Roman"/>
                          <a:ea typeface="Calibri"/>
                          <a:cs typeface="Times New Roman"/>
                        </a:rPr>
                        <a:t> </a:t>
                      </a:r>
                      <a:r>
                        <a:rPr lang="en-US" sz="1500" dirty="0" err="1">
                          <a:latin typeface="Times New Roman"/>
                          <a:ea typeface="Calibri"/>
                          <a:cs typeface="Times New Roman"/>
                        </a:rPr>
                        <a:t>jos</a:t>
                      </a:r>
                      <a:r>
                        <a:rPr lang="en-US" sz="1500" dirty="0">
                          <a:latin typeface="Times New Roman"/>
                          <a:ea typeface="Calibri"/>
                          <a:cs typeface="Times New Roman"/>
                        </a:rPr>
                        <a:t> </a:t>
                      </a:r>
                      <a:r>
                        <a:rPr lang="en-US" sz="1500" dirty="0" err="1">
                          <a:latin typeface="Times New Roman"/>
                          <a:ea typeface="Calibri"/>
                          <a:cs typeface="Times New Roman"/>
                        </a:rPr>
                        <a:t>juda</a:t>
                      </a:r>
                      <a:r>
                        <a:rPr lang="en-US" sz="1500" dirty="0">
                          <a:latin typeface="Times New Roman"/>
                          <a:ea typeface="Calibri"/>
                          <a:cs typeface="Times New Roman"/>
                        </a:rPr>
                        <a:t> </a:t>
                      </a:r>
                      <a:r>
                        <a:rPr lang="en-US" sz="1500" dirty="0" err="1">
                          <a:latin typeface="Times New Roman"/>
                          <a:ea typeface="Calibri"/>
                          <a:cs typeface="Times New Roman"/>
                        </a:rPr>
                        <a:t>greitai</a:t>
                      </a:r>
                      <a:r>
                        <a:rPr lang="en-US" sz="1500" dirty="0">
                          <a:latin typeface="Times New Roman"/>
                          <a:ea typeface="Calibri"/>
                          <a:cs typeface="Times New Roman"/>
                        </a:rPr>
                        <a:t>, o </a:t>
                      </a:r>
                      <a:r>
                        <a:rPr lang="en-US" sz="1500" dirty="0" err="1">
                          <a:latin typeface="Times New Roman"/>
                          <a:ea typeface="Calibri"/>
                          <a:cs typeface="Times New Roman"/>
                        </a:rPr>
                        <a:t>vėsesnėje</a:t>
                      </a:r>
                      <a:r>
                        <a:rPr lang="en-US" sz="1500" dirty="0">
                          <a:latin typeface="Times New Roman"/>
                          <a:ea typeface="Calibri"/>
                          <a:cs typeface="Times New Roman"/>
                        </a:rPr>
                        <a:t> </a:t>
                      </a:r>
                      <a:r>
                        <a:rPr lang="en-US" sz="1500" dirty="0" err="1">
                          <a:latin typeface="Times New Roman"/>
                          <a:ea typeface="Calibri"/>
                          <a:cs typeface="Times New Roman"/>
                        </a:rPr>
                        <a:t>temperatūroje</a:t>
                      </a:r>
                      <a:r>
                        <a:rPr lang="en-US" sz="1500" dirty="0">
                          <a:latin typeface="Times New Roman"/>
                          <a:ea typeface="Calibri"/>
                          <a:cs typeface="Times New Roman"/>
                        </a:rPr>
                        <a:t> </a:t>
                      </a:r>
                      <a:r>
                        <a:rPr lang="en-US" sz="1500" dirty="0" err="1">
                          <a:latin typeface="Times New Roman"/>
                          <a:ea typeface="Calibri"/>
                          <a:cs typeface="Times New Roman"/>
                        </a:rPr>
                        <a:t>juda</a:t>
                      </a:r>
                      <a:r>
                        <a:rPr lang="en-US" sz="1500" dirty="0">
                          <a:latin typeface="Times New Roman"/>
                          <a:ea typeface="Calibri"/>
                          <a:cs typeface="Times New Roman"/>
                        </a:rPr>
                        <a:t> </a:t>
                      </a:r>
                      <a:r>
                        <a:rPr lang="en-US" sz="1500" dirty="0" err="1">
                          <a:latin typeface="Times New Roman"/>
                          <a:ea typeface="Calibri"/>
                          <a:cs typeface="Times New Roman"/>
                        </a:rPr>
                        <a:t>lėčiau</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2472">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a:ea typeface="Calibri"/>
                          <a:cs typeface="Times New Roman"/>
                        </a:rPr>
                        <a:t>Domėtis</a:t>
                      </a:r>
                      <a:r>
                        <a:rPr lang="en-US" sz="1500" dirty="0">
                          <a:latin typeface="Times New Roman"/>
                          <a:ea typeface="Calibri"/>
                          <a:cs typeface="Times New Roman"/>
                        </a:rPr>
                        <a:t> </a:t>
                      </a:r>
                      <a:r>
                        <a:rPr lang="en-US" sz="1500" dirty="0" err="1">
                          <a:latin typeface="Times New Roman"/>
                          <a:ea typeface="Calibri"/>
                          <a:cs typeface="Times New Roman"/>
                        </a:rPr>
                        <a:t>artimiausia</a:t>
                      </a:r>
                      <a:r>
                        <a:rPr lang="en-US" sz="1500" dirty="0">
                          <a:latin typeface="Times New Roman"/>
                          <a:ea typeface="Calibri"/>
                          <a:cs typeface="Times New Roman"/>
                        </a:rPr>
                        <a:t> </a:t>
                      </a:r>
                      <a:r>
                        <a:rPr lang="en-US" sz="1500" dirty="0" err="1">
                          <a:latin typeface="Times New Roman"/>
                          <a:ea typeface="Calibri"/>
                          <a:cs typeface="Times New Roman"/>
                        </a:rPr>
                        <a:t>aplinka</a:t>
                      </a:r>
                      <a:r>
                        <a:rPr lang="en-US" sz="1500" dirty="0">
                          <a:latin typeface="Times New Roman"/>
                          <a:ea typeface="Calibri"/>
                          <a:cs typeface="Times New Roman"/>
                        </a:rPr>
                        <a:t>, </a:t>
                      </a:r>
                      <a:r>
                        <a:rPr lang="en-US" sz="1500" dirty="0" err="1">
                          <a:latin typeface="Times New Roman"/>
                          <a:ea typeface="Calibri"/>
                          <a:cs typeface="Times New Roman"/>
                        </a:rPr>
                        <a:t>taikyti</a:t>
                      </a:r>
                      <a:r>
                        <a:rPr lang="en-US" sz="1500" dirty="0">
                          <a:latin typeface="Times New Roman"/>
                          <a:ea typeface="Calibri"/>
                          <a:cs typeface="Times New Roman"/>
                        </a:rPr>
                        <a:t> </a:t>
                      </a:r>
                      <a:r>
                        <a:rPr lang="en-US" sz="1500" dirty="0" err="1">
                          <a:latin typeface="Times New Roman"/>
                          <a:ea typeface="Calibri"/>
                          <a:cs typeface="Times New Roman"/>
                        </a:rPr>
                        <a:t>įvairius</a:t>
                      </a:r>
                      <a:r>
                        <a:rPr lang="en-US" sz="1500" dirty="0">
                          <a:latin typeface="Times New Roman"/>
                          <a:ea typeface="Calibri"/>
                          <a:cs typeface="Times New Roman"/>
                        </a:rPr>
                        <a:t> </a:t>
                      </a:r>
                      <a:r>
                        <a:rPr lang="en-US" sz="1500" dirty="0" err="1">
                          <a:latin typeface="Times New Roman"/>
                          <a:ea typeface="Calibri"/>
                          <a:cs typeface="Times New Roman"/>
                        </a:rPr>
                        <a:t>pažinimo</a:t>
                      </a:r>
                      <a:r>
                        <a:rPr lang="en-US" sz="1500" dirty="0">
                          <a:latin typeface="Times New Roman"/>
                          <a:ea typeface="Calibri"/>
                          <a:cs typeface="Times New Roman"/>
                        </a:rPr>
                        <a:t> </a:t>
                      </a:r>
                      <a:r>
                        <a:rPr lang="en-US" sz="1500" dirty="0" err="1">
                          <a:latin typeface="Times New Roman"/>
                          <a:ea typeface="Calibri"/>
                          <a:cs typeface="Times New Roman"/>
                        </a:rPr>
                        <a:t>būdus</a:t>
                      </a:r>
                      <a:r>
                        <a:rPr lang="en-US" sz="1500" dirty="0">
                          <a:latin typeface="Times New Roman"/>
                          <a:ea typeface="Calibri"/>
                          <a:cs typeface="Times New Roman"/>
                        </a:rPr>
                        <a:t>.</a:t>
                      </a:r>
                      <a:endParaRPr lang="en-US" sz="1500" dirty="0">
                        <a:latin typeface="Calibri"/>
                        <a:ea typeface="Calibri"/>
                        <a:cs typeface="Times New Roman"/>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09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Прямоугольник 5"/>
          <p:cNvSpPr/>
          <p:nvPr/>
        </p:nvSpPr>
        <p:spPr>
          <a:xfrm>
            <a:off x="0" y="285728"/>
            <a:ext cx="9144000" cy="584775"/>
          </a:xfrm>
          <a:prstGeom prst="rect">
            <a:avLst/>
          </a:prstGeom>
        </p:spPr>
        <p:txBody>
          <a:bodyPr wrap="square">
            <a:spAutoFit/>
          </a:bodyPr>
          <a:lstStyle/>
          <a:p>
            <a:pPr lvl="0" algn="ctr" fontAlgn="base">
              <a:spcBef>
                <a:spcPct val="0"/>
              </a:spcBef>
              <a:spcAft>
                <a:spcPct val="0"/>
              </a:spcAft>
            </a:pPr>
            <a:r>
              <a:rPr lang="en-US" sz="3200" b="1" dirty="0">
                <a:latin typeface="Times New Roman" pitchFamily="18" charset="0"/>
                <a:ea typeface="Times New Roman" pitchFamily="18" charset="0"/>
                <a:cs typeface="Times New Roman" pitchFamily="18" charset="0"/>
              </a:rPr>
              <a:t>,,JUDANTIS VANDUO”</a:t>
            </a:r>
            <a:endParaRPr lang="en-US" sz="3600" b="1" dirty="0">
              <a:latin typeface="Times New Roman" pitchFamily="18" charset="0"/>
              <a:ea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pPr>
              <a:buNone/>
            </a:pPr>
            <a:endParaRPr lang="ru-RU" dirty="0"/>
          </a:p>
        </p:txBody>
      </p:sp>
      <p:pic>
        <p:nvPicPr>
          <p:cNvPr id="3" name="Рисунок 2" descr="1.jpg"/>
          <p:cNvPicPr>
            <a:picLocks noChangeAspect="1"/>
          </p:cNvPicPr>
          <p:nvPr/>
        </p:nvPicPr>
        <p:blipFill>
          <a:blip r:embed="rId2" cstate="print"/>
          <a:stretch>
            <a:fillRect/>
          </a:stretch>
        </p:blipFill>
        <p:spPr>
          <a:xfrm>
            <a:off x="214282" y="857232"/>
            <a:ext cx="1890000"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65" name="Rectangle 1"/>
          <p:cNvSpPr>
            <a:spLocks noChangeArrowheads="1"/>
          </p:cNvSpPr>
          <p:nvPr/>
        </p:nvSpPr>
        <p:spPr bwMode="auto">
          <a:xfrm>
            <a:off x="0" y="142852"/>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,,JUDANTIS VANDUO”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Рисунок 5" descr="2.jpg"/>
          <p:cNvPicPr>
            <a:picLocks noChangeAspect="1"/>
          </p:cNvPicPr>
          <p:nvPr/>
        </p:nvPicPr>
        <p:blipFill>
          <a:blip r:embed="rId3" cstate="print"/>
          <a:stretch>
            <a:fillRect/>
          </a:stretch>
        </p:blipFill>
        <p:spPr>
          <a:xfrm>
            <a:off x="2500298" y="1357298"/>
            <a:ext cx="1890000"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3.jpg"/>
          <p:cNvPicPr>
            <a:picLocks noChangeAspect="1"/>
          </p:cNvPicPr>
          <p:nvPr/>
        </p:nvPicPr>
        <p:blipFill>
          <a:blip r:embed="rId4" cstate="print"/>
          <a:stretch>
            <a:fillRect/>
          </a:stretch>
        </p:blipFill>
        <p:spPr>
          <a:xfrm>
            <a:off x="4786314" y="1285860"/>
            <a:ext cx="1890000"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4.jpg"/>
          <p:cNvPicPr>
            <a:picLocks noChangeAspect="1"/>
          </p:cNvPicPr>
          <p:nvPr/>
        </p:nvPicPr>
        <p:blipFill>
          <a:blip r:embed="rId5" cstate="print"/>
          <a:stretch>
            <a:fillRect/>
          </a:stretch>
        </p:blipFill>
        <p:spPr>
          <a:xfrm>
            <a:off x="7143768" y="928670"/>
            <a:ext cx="1782000"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5.jpg"/>
          <p:cNvPicPr>
            <a:picLocks noChangeAspect="1"/>
          </p:cNvPicPr>
          <p:nvPr/>
        </p:nvPicPr>
        <p:blipFill>
          <a:blip r:embed="rId6" cstate="print">
            <a:lum bright="-10000"/>
          </a:blip>
          <a:stretch>
            <a:fillRect/>
          </a:stretch>
        </p:blipFill>
        <p:spPr>
          <a:xfrm>
            <a:off x="642910" y="4071942"/>
            <a:ext cx="1890000"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6.jpg"/>
          <p:cNvPicPr>
            <a:picLocks noChangeAspect="1"/>
          </p:cNvPicPr>
          <p:nvPr/>
        </p:nvPicPr>
        <p:blipFill>
          <a:blip r:embed="rId7" cstate="print">
            <a:lum bright="-10000"/>
          </a:blip>
          <a:stretch>
            <a:fillRect/>
          </a:stretch>
        </p:blipFill>
        <p:spPr>
          <a:xfrm>
            <a:off x="6357950" y="4143380"/>
            <a:ext cx="1863000" cy="24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9058" y="4714884"/>
            <a:ext cx="1320191" cy="118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sp>
        <p:nvSpPr>
          <p:cNvPr id="3" name="Прямоугольник 2"/>
          <p:cNvSpPr/>
          <p:nvPr/>
        </p:nvSpPr>
        <p:spPr>
          <a:xfrm>
            <a:off x="0" y="357166"/>
            <a:ext cx="9143999" cy="584775"/>
          </a:xfrm>
          <a:prstGeom prst="rect">
            <a:avLst/>
          </a:prstGeom>
        </p:spPr>
        <p:txBody>
          <a:bodyPr wrap="square">
            <a:spAutoFit/>
          </a:bodyPr>
          <a:lstStyle/>
          <a:p>
            <a:pPr algn="ct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Š</a:t>
            </a:r>
            <a:r>
              <a:rPr lang="lt-LT" sz="3200" b="1" dirty="0">
                <a:latin typeface="Times New Roman" pitchFamily="18" charset="0"/>
                <a:cs typeface="Times New Roman" pitchFamily="18" charset="0"/>
              </a:rPr>
              <a:t>VIESOS STALO MAGIJA</a:t>
            </a:r>
            <a:r>
              <a:rPr lang="en-US" sz="3200" b="1" dirty="0">
                <a:latin typeface="Times New Roman" pitchFamily="18" charset="0"/>
                <a:cs typeface="Times New Roman" pitchFamily="18" charset="0"/>
              </a:rPr>
              <a:t>”</a:t>
            </a:r>
          </a:p>
        </p:txBody>
      </p:sp>
      <p:graphicFrame>
        <p:nvGraphicFramePr>
          <p:cNvPr id="4" name="Таблица 3"/>
          <p:cNvGraphicFramePr>
            <a:graphicFrameLocks noGrp="1"/>
          </p:cNvGraphicFramePr>
          <p:nvPr/>
        </p:nvGraphicFramePr>
        <p:xfrm>
          <a:off x="285720" y="1142982"/>
          <a:ext cx="8572560" cy="5440680"/>
        </p:xfrm>
        <a:graphic>
          <a:graphicData uri="http://schemas.openxmlformats.org/drawingml/2006/table">
            <a:tbl>
              <a:tblPr/>
              <a:tblGrid>
                <a:gridCol w="2888853">
                  <a:extLst>
                    <a:ext uri="{9D8B030D-6E8A-4147-A177-3AD203B41FA5}">
                      <a16:colId xmlns:a16="http://schemas.microsoft.com/office/drawing/2014/main" xmlns="" val="20000"/>
                    </a:ext>
                  </a:extLst>
                </a:gridCol>
                <a:gridCol w="5683707">
                  <a:extLst>
                    <a:ext uri="{9D8B030D-6E8A-4147-A177-3AD203B41FA5}">
                      <a16:colId xmlns:a16="http://schemas.microsoft.com/office/drawing/2014/main" xmlns="" val="20001"/>
                    </a:ext>
                  </a:extLst>
                </a:gridCol>
              </a:tblGrid>
              <a:tr h="285754">
                <a:tc>
                  <a:txBody>
                    <a:bodyPr/>
                    <a:lstStyle/>
                    <a:p>
                      <a:pPr>
                        <a:lnSpc>
                          <a:spcPct val="150000"/>
                        </a:lnSpc>
                        <a:spcAft>
                          <a:spcPts val="0"/>
                        </a:spcAft>
                      </a:pPr>
                      <a:r>
                        <a:rPr lang="en-US" sz="1400" b="1" dirty="0" err="1">
                          <a:latin typeface="Times New Roman" pitchFamily="18" charset="0"/>
                          <a:ea typeface="Calibri"/>
                          <a:cs typeface="Times New Roman" pitchFamily="18" charset="0"/>
                        </a:rPr>
                        <a:t>Mokytojo</a:t>
                      </a:r>
                      <a:r>
                        <a:rPr lang="lt-LT"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vardas</a:t>
                      </a:r>
                      <a:r>
                        <a:rPr lang="en-US"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pavardė</a:t>
                      </a:r>
                      <a:endParaRPr lang="en-US" sz="1400" b="1" dirty="0">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400" dirty="0">
                          <a:latin typeface="Times New Roman" pitchFamily="18" charset="0"/>
                          <a:ea typeface="Calibri"/>
                          <a:cs typeface="Times New Roman" pitchFamily="18" charset="0"/>
                        </a:rPr>
                        <a:t>Irina </a:t>
                      </a:r>
                      <a:r>
                        <a:rPr lang="en-US" sz="1400" dirty="0" err="1">
                          <a:latin typeface="Times New Roman" pitchFamily="18" charset="0"/>
                          <a:ea typeface="Calibri"/>
                          <a:cs typeface="Times New Roman" pitchFamily="18" charset="0"/>
                        </a:rPr>
                        <a:t>Žukovskaja</a:t>
                      </a:r>
                      <a:r>
                        <a:rPr lang="en-US" sz="1400" dirty="0">
                          <a:latin typeface="Times New Roman" pitchFamily="18" charset="0"/>
                          <a:ea typeface="Calibri"/>
                          <a:cs typeface="Times New Roman" pitchFamily="18" charset="0"/>
                        </a:rPr>
                        <a:t>,</a:t>
                      </a:r>
                      <a:r>
                        <a:rPr lang="lt-LT" sz="1400" baseline="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Ilona</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Vojušina</a:t>
                      </a:r>
                      <a:endParaRPr lang="en-US" sz="1400" dirty="0">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79551">
                <a:tc>
                  <a:txBody>
                    <a:bodyPr/>
                    <a:lstStyle/>
                    <a:p>
                      <a:pPr>
                        <a:lnSpc>
                          <a:spcPct val="150000"/>
                        </a:lnSpc>
                        <a:spcAft>
                          <a:spcPts val="0"/>
                        </a:spcAft>
                      </a:pPr>
                      <a:r>
                        <a:rPr lang="en-US" sz="1400" b="1" dirty="0" err="1">
                          <a:latin typeface="Times New Roman" pitchFamily="18" charset="0"/>
                          <a:ea typeface="Calibri"/>
                          <a:cs typeface="Times New Roman" pitchFamily="18" charset="0"/>
                        </a:rPr>
                        <a:t>Grupės</a:t>
                      </a:r>
                      <a:r>
                        <a:rPr lang="lt-LT" sz="1400" b="1" dirty="0">
                          <a:latin typeface="Times New Roman" pitchFamily="18" charset="0"/>
                          <a:ea typeface="Calibri"/>
                          <a:cs typeface="Times New Roman" pitchFamily="18" charset="0"/>
                        </a:rPr>
                        <a:t> </a:t>
                      </a:r>
                      <a:r>
                        <a:rPr lang="en-US" sz="1400" b="1" dirty="0" err="1">
                          <a:latin typeface="Times New Roman" pitchFamily="18" charset="0"/>
                          <a:ea typeface="Calibri"/>
                          <a:cs typeface="Times New Roman" pitchFamily="18" charset="0"/>
                        </a:rPr>
                        <a:t>pavadinimas</a:t>
                      </a:r>
                      <a:endParaRPr lang="en-US" sz="1400" b="1" dirty="0">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lt-LT" sz="1400" dirty="0">
                          <a:latin typeface="Times New Roman" pitchFamily="18" charset="0"/>
                          <a:ea typeface="Calibri"/>
                          <a:cs typeface="Times New Roman" pitchFamily="18" charset="0"/>
                        </a:rPr>
                        <a:t>,,</a:t>
                      </a:r>
                      <a:r>
                        <a:rPr lang="en-US" sz="1400" dirty="0" err="1">
                          <a:latin typeface="Times New Roman" pitchFamily="18" charset="0"/>
                          <a:ea typeface="Calibri"/>
                          <a:cs typeface="Times New Roman" pitchFamily="18" charset="0"/>
                        </a:rPr>
                        <a:t>Žibutė</a:t>
                      </a:r>
                      <a:r>
                        <a:rPr lang="en-US" sz="1400" dirty="0">
                          <a:latin typeface="Times New Roman" pitchFamily="18" charset="0"/>
                          <a:ea typeface="Calibri"/>
                          <a:cs typeface="Times New Roman" pitchFamily="18" charset="0"/>
                        </a:rPr>
                        <a:t>”</a:t>
                      </a: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9077">
                <a:tc>
                  <a:txBody>
                    <a:bodyPr/>
                    <a:lstStyle/>
                    <a:p>
                      <a:pPr>
                        <a:lnSpc>
                          <a:spcPct val="150000"/>
                        </a:lnSpc>
                        <a:spcAft>
                          <a:spcPts val="0"/>
                        </a:spcAft>
                      </a:pPr>
                      <a:r>
                        <a:rPr lang="en-US" sz="1400" b="1" dirty="0" err="1">
                          <a:latin typeface="Times New Roman" pitchFamily="18" charset="0"/>
                          <a:ea typeface="Calibri"/>
                          <a:cs typeface="Times New Roman" pitchFamily="18" charset="0"/>
                        </a:rPr>
                        <a:t>Tikslas</a:t>
                      </a:r>
                      <a:endParaRPr lang="en-US" sz="1400" b="1" dirty="0">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400" dirty="0" err="1">
                          <a:latin typeface="Times New Roman" pitchFamily="18" charset="0"/>
                          <a:ea typeface="Calibri"/>
                          <a:cs typeface="Times New Roman" pitchFamily="18" charset="0"/>
                        </a:rPr>
                        <a:t>Pritraukti</a:t>
                      </a:r>
                      <a:r>
                        <a:rPr lang="lt-LT" sz="1400" baseline="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dėmesį</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sužadinti</a:t>
                      </a:r>
                      <a:r>
                        <a:rPr lang="lt-LT" sz="1400" dirty="0">
                          <a:latin typeface="Times New Roman" pitchFamily="18" charset="0"/>
                          <a:ea typeface="Calibri"/>
                          <a:cs typeface="Times New Roman" pitchFamily="18" charset="0"/>
                        </a:rPr>
                        <a:t> s</a:t>
                      </a:r>
                      <a:r>
                        <a:rPr lang="en-US" sz="1400" dirty="0" err="1">
                          <a:latin typeface="Times New Roman" pitchFamily="18" charset="0"/>
                          <a:ea typeface="Calibri"/>
                          <a:cs typeface="Times New Roman" pitchFamily="18" charset="0"/>
                        </a:rPr>
                        <a:t>malsumą</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stimuoliu</a:t>
                      </a:r>
                      <a:r>
                        <a:rPr lang="lt-LT" sz="1400" dirty="0">
                          <a:latin typeface="Times New Roman" pitchFamily="18" charset="0"/>
                          <a:ea typeface="Calibri"/>
                          <a:cs typeface="Times New Roman" pitchFamily="18" charset="0"/>
                        </a:rPr>
                        <a:t>o</a:t>
                      </a:r>
                      <a:r>
                        <a:rPr lang="en-US" sz="1400" dirty="0" err="1">
                          <a:latin typeface="Times New Roman" pitchFamily="18" charset="0"/>
                          <a:ea typeface="Calibri"/>
                          <a:cs typeface="Times New Roman" pitchFamily="18" charset="0"/>
                        </a:rPr>
                        <a:t>ti</a:t>
                      </a:r>
                      <a:r>
                        <a:rPr lang="lt-LT"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protin</a:t>
                      </a:r>
                      <a:r>
                        <a:rPr lang="lt-LT" sz="1400" dirty="0">
                          <a:latin typeface="Times New Roman" pitchFamily="18" charset="0"/>
                          <a:ea typeface="Calibri"/>
                          <a:cs typeface="Times New Roman" pitchFamily="18" charset="0"/>
                        </a:rPr>
                        <a:t>ę </a:t>
                      </a:r>
                      <a:r>
                        <a:rPr lang="en-US" sz="1400" dirty="0" err="1">
                          <a:latin typeface="Times New Roman" pitchFamily="18" charset="0"/>
                          <a:ea typeface="Calibri"/>
                          <a:cs typeface="Times New Roman" pitchFamily="18" charset="0"/>
                        </a:rPr>
                        <a:t>veiklą</a:t>
                      </a:r>
                      <a:r>
                        <a:rPr lang="en-US" sz="1400" dirty="0">
                          <a:latin typeface="Times New Roman" pitchFamily="18" charset="0"/>
                          <a:ea typeface="Calibri"/>
                          <a:cs typeface="Times New Roman" pitchFamily="18" charset="0"/>
                        </a:rPr>
                        <a:t>.</a:t>
                      </a: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9551">
                <a:tc>
                  <a:txBody>
                    <a:bodyPr/>
                    <a:lstStyle/>
                    <a:p>
                      <a:pPr>
                        <a:lnSpc>
                          <a:spcPct val="150000"/>
                        </a:lnSpc>
                        <a:spcAft>
                          <a:spcPts val="1000"/>
                        </a:spcAft>
                      </a:pPr>
                      <a:r>
                        <a:rPr lang="en-US" sz="1400" b="1" dirty="0" err="1">
                          <a:solidFill>
                            <a:srgbClr val="000000"/>
                          </a:solidFill>
                          <a:latin typeface="Times New Roman" pitchFamily="18" charset="0"/>
                          <a:ea typeface="Calibri"/>
                          <a:cs typeface="Times New Roman" pitchFamily="18" charset="0"/>
                        </a:rPr>
                        <a:t>Kokio</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amžiaus</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vaikams</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skirtas</a:t>
                      </a:r>
                      <a:endParaRPr lang="en-US" sz="1400" b="1" dirty="0">
                        <a:solidFill>
                          <a:srgbClr val="000000"/>
                        </a:solidFill>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400" dirty="0">
                          <a:latin typeface="Times New Roman" pitchFamily="18" charset="0"/>
                          <a:ea typeface="Calibri"/>
                          <a:cs typeface="Times New Roman" pitchFamily="18" charset="0"/>
                        </a:rPr>
                        <a:t>6-7</a:t>
                      </a:r>
                      <a:r>
                        <a:rPr lang="lt-LT" sz="1400" dirty="0">
                          <a:latin typeface="Times New Roman" pitchFamily="18" charset="0"/>
                          <a:ea typeface="Calibri"/>
                          <a:cs typeface="Times New Roman" pitchFamily="18" charset="0"/>
                        </a:rPr>
                        <a:t> </a:t>
                      </a:r>
                      <a:r>
                        <a:rPr lang="en-US" sz="1400" dirty="0">
                          <a:latin typeface="Times New Roman" pitchFamily="18" charset="0"/>
                          <a:ea typeface="Calibri"/>
                          <a:cs typeface="Times New Roman" pitchFamily="18" charset="0"/>
                        </a:rPr>
                        <a:t>met</a:t>
                      </a:r>
                      <a:r>
                        <a:rPr lang="lt-LT" sz="1400" dirty="0">
                          <a:latin typeface="Times New Roman" pitchFamily="18" charset="0"/>
                          <a:ea typeface="Calibri"/>
                          <a:cs typeface="Times New Roman" pitchFamily="18" charset="0"/>
                        </a:rPr>
                        <a:t>ų.</a:t>
                      </a:r>
                      <a:endParaRPr lang="en-US" sz="1400" dirty="0">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9551">
                <a:tc>
                  <a:txBody>
                    <a:bodyPr/>
                    <a:lstStyle/>
                    <a:p>
                      <a:pPr>
                        <a:lnSpc>
                          <a:spcPct val="150000"/>
                        </a:lnSpc>
                        <a:spcAft>
                          <a:spcPts val="1000"/>
                        </a:spcAft>
                      </a:pPr>
                      <a:r>
                        <a:rPr lang="en-US" sz="1400" b="1" dirty="0" err="1">
                          <a:solidFill>
                            <a:srgbClr val="000000"/>
                          </a:solidFill>
                          <a:latin typeface="Times New Roman" pitchFamily="18" charset="0"/>
                          <a:ea typeface="Calibri"/>
                          <a:cs typeface="Times New Roman" pitchFamily="18" charset="0"/>
                        </a:rPr>
                        <a:t>Priemonės</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ir</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medžiagos</a:t>
                      </a:r>
                      <a:endParaRPr lang="en-US" sz="1400" b="1" dirty="0">
                        <a:solidFill>
                          <a:srgbClr val="000000"/>
                        </a:solidFill>
                        <a:latin typeface="Times New Roman" pitchFamily="18" charset="0"/>
                        <a:ea typeface="Calibri"/>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400" dirty="0" err="1">
                          <a:latin typeface="Times New Roman" pitchFamily="18" charset="0"/>
                          <a:ea typeface="Calibri"/>
                          <a:cs typeface="Times New Roman" pitchFamily="18" charset="0"/>
                        </a:rPr>
                        <a:t>Šviesos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stalas</a:t>
                      </a:r>
                      <a:r>
                        <a:rPr lang="en-US" sz="1400" dirty="0">
                          <a:latin typeface="Times New Roman" pitchFamily="18" charset="0"/>
                          <a:ea typeface="Calibri"/>
                          <a:cs typeface="Times New Roman" pitchFamily="18" charset="0"/>
                        </a:rPr>
                        <a:t>,</a:t>
                      </a:r>
                      <a:r>
                        <a:rPr lang="lt-LT" sz="1400" baseline="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vanduo</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guašas</a:t>
                      </a:r>
                      <a:r>
                        <a:rPr lang="en-US"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šaudialiai</a:t>
                      </a:r>
                      <a:r>
                        <a:rPr lang="en-US" sz="1400" dirty="0">
                          <a:latin typeface="Times New Roman" pitchFamily="18" charset="0"/>
                          <a:ea typeface="Calibri"/>
                          <a:cs typeface="Times New Roman" pitchFamily="18" charset="0"/>
                        </a:rPr>
                        <a:t>,</a:t>
                      </a:r>
                      <a:r>
                        <a:rPr lang="lt-LT" sz="1400" dirty="0">
                          <a:latin typeface="Times New Roman" pitchFamily="18" charset="0"/>
                          <a:ea typeface="Calibri"/>
                          <a:cs typeface="Times New Roman" pitchFamily="18" charset="0"/>
                        </a:rPr>
                        <a:t> </a:t>
                      </a:r>
                      <a:r>
                        <a:rPr lang="en-US" sz="1400" dirty="0" err="1">
                          <a:latin typeface="Times New Roman" pitchFamily="18" charset="0"/>
                          <a:ea typeface="Calibri"/>
                          <a:cs typeface="Times New Roman" pitchFamily="18" charset="0"/>
                        </a:rPr>
                        <a:t>servetelės</a:t>
                      </a:r>
                      <a:r>
                        <a:rPr lang="en-US" sz="1400" dirty="0">
                          <a:latin typeface="Times New Roman" pitchFamily="18" charset="0"/>
                          <a:ea typeface="Calibri"/>
                          <a:cs typeface="Times New Roman" pitchFamily="18" charset="0"/>
                        </a:rPr>
                        <a:t>.</a:t>
                      </a: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83906">
                <a:tc>
                  <a:txBody>
                    <a:bodyPr/>
                    <a:lstStyle/>
                    <a:p>
                      <a:pPr>
                        <a:lnSpc>
                          <a:spcPct val="150000"/>
                        </a:lnSpc>
                        <a:spcAft>
                          <a:spcPts val="1000"/>
                        </a:spcAft>
                      </a:pPr>
                      <a:r>
                        <a:rPr lang="en-US" sz="1400" b="1" dirty="0" err="1">
                          <a:solidFill>
                            <a:srgbClr val="000000"/>
                          </a:solidFill>
                          <a:latin typeface="Times New Roman" pitchFamily="18" charset="0"/>
                          <a:ea typeface="Calibri"/>
                          <a:cs typeface="Times New Roman" pitchFamily="18" charset="0"/>
                        </a:rPr>
                        <a:t>Trumpas</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eksperimento</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aprašymas</a:t>
                      </a:r>
                      <a:endParaRPr lang="en-US" sz="1400" b="1" dirty="0">
                        <a:solidFill>
                          <a:srgbClr val="000000"/>
                        </a:solidFill>
                        <a:latin typeface="Times New Roman" pitchFamily="18" charset="0"/>
                        <a:ea typeface="Calibri"/>
                        <a:cs typeface="Times New Roman" pitchFamily="18" charset="0"/>
                      </a:endParaRPr>
                    </a:p>
                  </a:txBody>
                  <a:tcPr marL="55858" marR="55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lnSpc>
                          <a:spcPct val="150000"/>
                        </a:lnSpc>
                      </a:pPr>
                      <a:r>
                        <a:rPr lang="lt-LT" sz="1400" kern="1200" dirty="0">
                          <a:solidFill>
                            <a:schemeClr val="tx1"/>
                          </a:solidFill>
                          <a:latin typeface="Times New Roman" pitchFamily="18" charset="0"/>
                          <a:ea typeface="+mn-ea"/>
                          <a:cs typeface="Times New Roman" pitchFamily="18" charset="0"/>
                        </a:rPr>
                        <a:t>- Išbandyti dažus ir kaip jie gula ant paviršiaus. Kaip atrodo viena ar kita spalva juos užtepus ant šviesos stalo (greičiausiai spalvos ne tokios, kaip ant popieriaus).</a:t>
                      </a:r>
                      <a:endParaRPr lang="en-US" sz="1400" kern="1200" dirty="0">
                        <a:solidFill>
                          <a:schemeClr val="tx1"/>
                        </a:solidFill>
                        <a:latin typeface="Times New Roman" pitchFamily="18" charset="0"/>
                        <a:ea typeface="+mn-ea"/>
                        <a:cs typeface="Times New Roman" pitchFamily="18" charset="0"/>
                      </a:endParaRPr>
                    </a:p>
                    <a:p>
                      <a:pPr lvl="0" algn="just">
                        <a:lnSpc>
                          <a:spcPct val="150000"/>
                        </a:lnSpc>
                      </a:pPr>
                      <a:r>
                        <a:rPr lang="lt-LT" sz="1400" kern="1200" dirty="0">
                          <a:solidFill>
                            <a:schemeClr val="tx1"/>
                          </a:solidFill>
                          <a:latin typeface="Times New Roman" pitchFamily="18" charset="0"/>
                          <a:ea typeface="+mn-ea"/>
                          <a:cs typeface="Times New Roman" pitchFamily="18" charset="0"/>
                        </a:rPr>
                        <a:t>- Pūsti per vamzdelį į guašą, po to įpilti vandens, pažiūrėti skirtumą.</a:t>
                      </a:r>
                      <a:endParaRPr lang="en-US" sz="1400" kern="1200" dirty="0">
                        <a:solidFill>
                          <a:schemeClr val="tx1"/>
                        </a:solidFill>
                        <a:latin typeface="Times New Roman" pitchFamily="18" charset="0"/>
                        <a:ea typeface="+mn-ea"/>
                        <a:cs typeface="Times New Roman" pitchFamily="18" charset="0"/>
                      </a:endParaRPr>
                    </a:p>
                    <a:p>
                      <a:pPr lvl="0" algn="just">
                        <a:lnSpc>
                          <a:spcPct val="150000"/>
                        </a:lnSpc>
                      </a:pPr>
                      <a:r>
                        <a:rPr lang="lt-LT" sz="1400" kern="1200" dirty="0">
                          <a:solidFill>
                            <a:schemeClr val="tx1"/>
                          </a:solidFill>
                          <a:latin typeface="Times New Roman" pitchFamily="18" charset="0"/>
                          <a:ea typeface="+mn-ea"/>
                          <a:cs typeface="Times New Roman" pitchFamily="18" charset="0"/>
                        </a:rPr>
                        <a:t>- Padėti gėlytę iš servetėles ir stebėti, kaip greitai ji sušlaps ir pakeis spalvą.</a:t>
                      </a:r>
                      <a:endParaRPr lang="en-US" sz="1400" kern="1200" dirty="0">
                        <a:solidFill>
                          <a:schemeClr val="tx1"/>
                        </a:solidFill>
                        <a:latin typeface="Times New Roman" pitchFamily="18" charset="0"/>
                        <a:ea typeface="+mn-ea"/>
                        <a:cs typeface="Times New Roman" pitchFamily="18" charset="0"/>
                      </a:endParaRP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95502">
                <a:tc>
                  <a:txBody>
                    <a:bodyPr/>
                    <a:lstStyle/>
                    <a:p>
                      <a:pPr>
                        <a:lnSpc>
                          <a:spcPct val="150000"/>
                        </a:lnSpc>
                        <a:spcAft>
                          <a:spcPts val="1000"/>
                        </a:spcAft>
                      </a:pPr>
                      <a:r>
                        <a:rPr lang="en-US" sz="1400" b="1" dirty="0" err="1">
                          <a:solidFill>
                            <a:srgbClr val="000000"/>
                          </a:solidFill>
                          <a:latin typeface="Times New Roman" pitchFamily="18" charset="0"/>
                          <a:ea typeface="Calibri"/>
                          <a:cs typeface="Times New Roman" pitchFamily="18" charset="0"/>
                        </a:rPr>
                        <a:t>Rezultatas</a:t>
                      </a:r>
                      <a:r>
                        <a:rPr lang="lt-LT" sz="1400" b="1" dirty="0">
                          <a:solidFill>
                            <a:srgbClr val="000000"/>
                          </a:solidFill>
                          <a:latin typeface="Times New Roman" pitchFamily="18" charset="0"/>
                          <a:ea typeface="Calibri"/>
                          <a:cs typeface="Times New Roman" pitchFamily="18" charset="0"/>
                        </a:rPr>
                        <a:t> </a:t>
                      </a:r>
                      <a:r>
                        <a:rPr lang="en-US" sz="1400" b="1" dirty="0">
                          <a:solidFill>
                            <a:srgbClr val="000000"/>
                          </a:solidFill>
                          <a:latin typeface="Times New Roman" pitchFamily="18" charset="0"/>
                          <a:ea typeface="Calibri"/>
                          <a:cs typeface="Times New Roman" pitchFamily="18" charset="0"/>
                        </a:rPr>
                        <a:t>(</a:t>
                      </a:r>
                      <a:r>
                        <a:rPr lang="en-US" sz="1400" b="1" dirty="0" err="1">
                          <a:solidFill>
                            <a:srgbClr val="000000"/>
                          </a:solidFill>
                          <a:latin typeface="Times New Roman" pitchFamily="18" charset="0"/>
                          <a:ea typeface="Calibri"/>
                          <a:cs typeface="Times New Roman" pitchFamily="18" charset="0"/>
                        </a:rPr>
                        <a:t>nauda</a:t>
                      </a:r>
                      <a:r>
                        <a:rPr lang="lt-LT" sz="1400" b="1" dirty="0">
                          <a:solidFill>
                            <a:srgbClr val="000000"/>
                          </a:solidFill>
                          <a:latin typeface="Times New Roman" pitchFamily="18" charset="0"/>
                          <a:ea typeface="Calibri"/>
                          <a:cs typeface="Times New Roman" pitchFamily="18" charset="0"/>
                        </a:rPr>
                        <a:t> </a:t>
                      </a:r>
                      <a:r>
                        <a:rPr lang="en-US" sz="1400" b="1" dirty="0" err="1">
                          <a:solidFill>
                            <a:srgbClr val="000000"/>
                          </a:solidFill>
                          <a:latin typeface="Times New Roman" pitchFamily="18" charset="0"/>
                          <a:ea typeface="Calibri"/>
                          <a:cs typeface="Times New Roman" pitchFamily="18" charset="0"/>
                        </a:rPr>
                        <a:t>vaikams</a:t>
                      </a:r>
                      <a:r>
                        <a:rPr lang="en-US" sz="1400" b="1" dirty="0">
                          <a:solidFill>
                            <a:srgbClr val="000000"/>
                          </a:solidFill>
                          <a:latin typeface="Times New Roman" pitchFamily="18" charset="0"/>
                          <a:ea typeface="Calibri"/>
                          <a:cs typeface="Times New Roman" pitchFamily="18" charset="0"/>
                        </a:rPr>
                        <a:t>)</a:t>
                      </a:r>
                    </a:p>
                  </a:txBody>
                  <a:tcPr marL="55858" marR="55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0"/>
                        </a:spcAft>
                      </a:pPr>
                      <a:r>
                        <a:rPr lang="en-US" sz="1400" dirty="0" err="1">
                          <a:solidFill>
                            <a:schemeClr val="tx1"/>
                          </a:solidFill>
                          <a:latin typeface="Times New Roman" pitchFamily="18" charset="0"/>
                          <a:ea typeface="Calibri"/>
                          <a:cs typeface="Times New Roman" pitchFamily="18" charset="0"/>
                        </a:rPr>
                        <a:t>Šviesa</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atpalaiduoja</a:t>
                      </a:r>
                      <a:r>
                        <a:rPr lang="en-US" sz="1400" dirty="0">
                          <a:solidFill>
                            <a:schemeClr val="tx1"/>
                          </a:solidFill>
                          <a:latin typeface="Times New Roman" pitchFamily="18" charset="0"/>
                          <a:ea typeface="Calibri"/>
                          <a:cs typeface="Times New Roman" pitchFamily="18" charset="0"/>
                        </a:rPr>
                        <a:t>, o </a:t>
                      </a:r>
                      <a:r>
                        <a:rPr lang="en-US" sz="1400" dirty="0" err="1">
                          <a:solidFill>
                            <a:schemeClr val="tx1"/>
                          </a:solidFill>
                          <a:latin typeface="Times New Roman" pitchFamily="18" charset="0"/>
                          <a:ea typeface="Calibri"/>
                          <a:cs typeface="Times New Roman" pitchFamily="18" charset="0"/>
                        </a:rPr>
                        <a:t>taip</a:t>
                      </a:r>
                      <a:r>
                        <a:rPr lang="en-US" sz="1400" dirty="0">
                          <a:solidFill>
                            <a:schemeClr val="tx1"/>
                          </a:solidFill>
                          <a:latin typeface="Times New Roman" pitchFamily="18" charset="0"/>
                          <a:ea typeface="Calibri"/>
                          <a:cs typeface="Times New Roman" pitchFamily="18" charset="0"/>
                        </a:rPr>
                        <a:t> pat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pritraukia</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dėmesį</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lyg</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užburia</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Dėl</a:t>
                      </a:r>
                      <a:r>
                        <a:rPr lang="en-US" sz="1400" dirty="0">
                          <a:solidFill>
                            <a:schemeClr val="tx1"/>
                          </a:solidFill>
                          <a:latin typeface="Times New Roman" pitchFamily="18" charset="0"/>
                          <a:ea typeface="Calibri"/>
                          <a:cs typeface="Times New Roman" pitchFamily="18" charset="0"/>
                        </a:rPr>
                        <a:t> to </a:t>
                      </a:r>
                      <a:r>
                        <a:rPr lang="en-US" sz="1400" dirty="0" err="1">
                          <a:solidFill>
                            <a:schemeClr val="tx1"/>
                          </a:solidFill>
                          <a:latin typeface="Times New Roman" pitchFamily="18" charset="0"/>
                          <a:ea typeface="Calibri"/>
                          <a:cs typeface="Times New Roman" pitchFamily="18" charset="0"/>
                        </a:rPr>
                        <a:t>kūrybinis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ar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mokymosi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procesas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darosi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patrauklu</a:t>
                      </a:r>
                      <a:r>
                        <a:rPr lang="lt-LT" sz="1400" dirty="0">
                          <a:solidFill>
                            <a:schemeClr val="tx1"/>
                          </a:solidFill>
                          <a:latin typeface="Times New Roman" pitchFamily="18" charset="0"/>
                          <a:ea typeface="Calibri"/>
                          <a:cs typeface="Times New Roman" pitchFamily="18" charset="0"/>
                        </a:rPr>
                        <a:t>s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įtraukiantis</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Šis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tas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naujo</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netikėto</a:t>
                      </a:r>
                      <a:r>
                        <a:rPr lang="en-US" sz="1400" dirty="0">
                          <a:solidFill>
                            <a:schemeClr val="tx1"/>
                          </a:solidFill>
                          <a:latin typeface="Times New Roman" pitchFamily="18" charset="0"/>
                          <a:ea typeface="Calibri"/>
                          <a:cs typeface="Times New Roman" pitchFamily="18" charset="0"/>
                        </a:rPr>
                        <a:t>, o </a:t>
                      </a:r>
                      <a:r>
                        <a:rPr lang="en-US" sz="1400" dirty="0" err="1">
                          <a:solidFill>
                            <a:schemeClr val="tx1"/>
                          </a:solidFill>
                          <a:latin typeface="Times New Roman" pitchFamily="18" charset="0"/>
                          <a:ea typeface="Calibri"/>
                          <a:cs typeface="Times New Roman" pitchFamily="18" charset="0"/>
                        </a:rPr>
                        <a:t>taip</a:t>
                      </a:r>
                      <a:r>
                        <a:rPr lang="en-US" sz="1400" dirty="0">
                          <a:solidFill>
                            <a:schemeClr val="tx1"/>
                          </a:solidFill>
                          <a:latin typeface="Times New Roman" pitchFamily="18" charset="0"/>
                          <a:ea typeface="Calibri"/>
                          <a:cs typeface="Times New Roman" pitchFamily="18" charset="0"/>
                        </a:rPr>
                        <a:t> pat </a:t>
                      </a:r>
                      <a:r>
                        <a:rPr lang="en-US" sz="1400" dirty="0" err="1">
                          <a:solidFill>
                            <a:schemeClr val="tx1"/>
                          </a:solidFill>
                          <a:latin typeface="Times New Roman" pitchFamily="18" charset="0"/>
                          <a:ea typeface="Calibri"/>
                          <a:cs typeface="Times New Roman" pitchFamily="18" charset="0"/>
                        </a:rPr>
                        <a:t>išlaikančio</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dėmesį</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ilgesnį</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laiką</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Vadinasi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vaikas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mokosi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būti</a:t>
                      </a:r>
                      <a:r>
                        <a:rPr lang="lt-LT" sz="1400" baseline="0" dirty="0">
                          <a:solidFill>
                            <a:schemeClr val="tx1"/>
                          </a:solidFill>
                          <a:latin typeface="Times New Roman" pitchFamily="18" charset="0"/>
                          <a:ea typeface="Calibri"/>
                          <a:cs typeface="Times New Roman" pitchFamily="18" charset="0"/>
                        </a:rPr>
                        <a:t> s</a:t>
                      </a:r>
                      <a:r>
                        <a:rPr lang="en-US" sz="1400" dirty="0" err="1">
                          <a:solidFill>
                            <a:schemeClr val="tx1"/>
                          </a:solidFill>
                          <a:latin typeface="Times New Roman" pitchFamily="18" charset="0"/>
                          <a:ea typeface="Calibri"/>
                          <a:cs typeface="Times New Roman" pitchFamily="18" charset="0"/>
                        </a:rPr>
                        <a:t>usikaupęs</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Šviesos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šešėlių</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žaismas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tuo</a:t>
                      </a:r>
                      <a:r>
                        <a:rPr lang="lt-LT" sz="1400" dirty="0">
                          <a:solidFill>
                            <a:schemeClr val="tx1"/>
                          </a:solidFill>
                          <a:latin typeface="Times New Roman" pitchFamily="18" charset="0"/>
                          <a:ea typeface="Calibri"/>
                          <a:cs typeface="Times New Roman" pitchFamily="18" charset="0"/>
                        </a:rPr>
                        <a:t>s</a:t>
                      </a:r>
                      <a:r>
                        <a:rPr lang="lt-LT" sz="1400" baseline="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pačius</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įprastus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dalykus</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spalvas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padaro</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kitokiais</a:t>
                      </a:r>
                      <a:r>
                        <a:rPr lang="en-US" sz="1400" dirty="0">
                          <a:solidFill>
                            <a:schemeClr val="tx1"/>
                          </a:solidFill>
                          <a:latin typeface="Times New Roman" pitchFamily="18" charset="0"/>
                          <a:ea typeface="Calibri"/>
                          <a:cs typeface="Times New Roman" pitchFamily="18" charset="0"/>
                        </a:rPr>
                        <a:t>, tad </a:t>
                      </a:r>
                      <a:r>
                        <a:rPr lang="en-US" sz="1400" dirty="0" err="1">
                          <a:solidFill>
                            <a:schemeClr val="tx1"/>
                          </a:solidFill>
                          <a:latin typeface="Times New Roman" pitchFamily="18" charset="0"/>
                          <a:ea typeface="Calibri"/>
                          <a:cs typeface="Times New Roman" pitchFamily="18" charset="0"/>
                        </a:rPr>
                        <a:t>vaikas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turi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galimybę</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stebėti</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koks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permainingas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nenuspėjamas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gali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būti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pasaulis</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Ir</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kad</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vienas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ir</a:t>
                      </a:r>
                      <a:r>
                        <a:rPr lang="en-US"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ta</a:t>
                      </a:r>
                      <a:r>
                        <a:rPr lang="lt-LT" sz="1400" dirty="0">
                          <a:solidFill>
                            <a:schemeClr val="tx1"/>
                          </a:solidFill>
                          <a:latin typeface="Times New Roman" pitchFamily="18" charset="0"/>
                          <a:ea typeface="Calibri"/>
                          <a:cs typeface="Times New Roman" pitchFamily="18" charset="0"/>
                        </a:rPr>
                        <a:t>s</a:t>
                      </a:r>
                      <a:r>
                        <a:rPr lang="en-US" sz="1400" dirty="0">
                          <a:solidFill>
                            <a:schemeClr val="tx1"/>
                          </a:solidFill>
                          <a:latin typeface="Times New Roman" pitchFamily="18" charset="0"/>
                          <a:ea typeface="Calibri"/>
                          <a:cs typeface="Times New Roman" pitchFamily="18" charset="0"/>
                        </a:rPr>
                        <a:t> pats </a:t>
                      </a:r>
                      <a:r>
                        <a:rPr lang="en-US" sz="1400" dirty="0" err="1">
                          <a:solidFill>
                            <a:schemeClr val="tx1"/>
                          </a:solidFill>
                          <a:latin typeface="Times New Roman" pitchFamily="18" charset="0"/>
                          <a:ea typeface="Calibri"/>
                          <a:cs typeface="Times New Roman" pitchFamily="18" charset="0"/>
                        </a:rPr>
                        <a:t>daiktas</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kitokioje</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šviesoje</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gali</a:t>
                      </a:r>
                      <a:r>
                        <a:rPr lang="lt-LT" sz="1400" baseline="0" dirty="0">
                          <a:solidFill>
                            <a:schemeClr val="tx1"/>
                          </a:solidFill>
                          <a:latin typeface="Times New Roman" pitchFamily="18" charset="0"/>
                          <a:ea typeface="Calibri"/>
                          <a:cs typeface="Times New Roman" pitchFamily="18" charset="0"/>
                        </a:rPr>
                        <a:t> at</a:t>
                      </a:r>
                      <a:r>
                        <a:rPr lang="en-US" sz="1400" dirty="0" err="1">
                          <a:solidFill>
                            <a:schemeClr val="tx1"/>
                          </a:solidFill>
                          <a:latin typeface="Times New Roman" pitchFamily="18" charset="0"/>
                          <a:ea typeface="Calibri"/>
                          <a:cs typeface="Times New Roman" pitchFamily="18" charset="0"/>
                        </a:rPr>
                        <a:t>rodyti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visai</a:t>
                      </a:r>
                      <a:r>
                        <a:rPr lang="lt-LT" sz="1400" dirty="0">
                          <a:solidFill>
                            <a:schemeClr val="tx1"/>
                          </a:solidFill>
                          <a:latin typeface="Times New Roman" pitchFamily="18" charset="0"/>
                          <a:ea typeface="Calibri"/>
                          <a:cs typeface="Times New Roman" pitchFamily="18" charset="0"/>
                        </a:rPr>
                        <a:t> </a:t>
                      </a:r>
                      <a:r>
                        <a:rPr lang="en-US" sz="1400" dirty="0" err="1">
                          <a:solidFill>
                            <a:schemeClr val="tx1"/>
                          </a:solidFill>
                          <a:latin typeface="Times New Roman" pitchFamily="18" charset="0"/>
                          <a:ea typeface="Calibri"/>
                          <a:cs typeface="Times New Roman" pitchFamily="18" charset="0"/>
                        </a:rPr>
                        <a:t>kitaip</a:t>
                      </a:r>
                      <a:r>
                        <a:rPr lang="en-US" sz="1400" dirty="0">
                          <a:solidFill>
                            <a:schemeClr val="tx1"/>
                          </a:solidFill>
                          <a:latin typeface="Times New Roman" pitchFamily="18" charset="0"/>
                          <a:ea typeface="Calibri"/>
                          <a:cs typeface="Times New Roman" pitchFamily="18" charset="0"/>
                        </a:rPr>
                        <a:t>. </a:t>
                      </a:r>
                    </a:p>
                  </a:txBody>
                  <a:tcPr marL="55858" marR="55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pic>
        <p:nvPicPr>
          <p:cNvPr id="3" name="Рисунок 2" descr="1.jpg"/>
          <p:cNvPicPr>
            <a:picLocks noChangeAspect="1"/>
          </p:cNvPicPr>
          <p:nvPr/>
        </p:nvPicPr>
        <p:blipFill>
          <a:blip r:embed="rId3" cstate="print"/>
          <a:stretch>
            <a:fillRect/>
          </a:stretch>
        </p:blipFill>
        <p:spPr>
          <a:xfrm>
            <a:off x="285720" y="1142984"/>
            <a:ext cx="2784000" cy="208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2.jpg"/>
          <p:cNvPicPr>
            <a:picLocks noChangeAspect="1"/>
          </p:cNvPicPr>
          <p:nvPr/>
        </p:nvPicPr>
        <p:blipFill>
          <a:blip r:embed="rId4" cstate="print">
            <a:lum bright="-10000"/>
          </a:blip>
          <a:stretch>
            <a:fillRect/>
          </a:stretch>
        </p:blipFill>
        <p:spPr>
          <a:xfrm>
            <a:off x="2643174" y="4357694"/>
            <a:ext cx="2736000" cy="20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3.jpg"/>
          <p:cNvPicPr>
            <a:picLocks noChangeAspect="1"/>
          </p:cNvPicPr>
          <p:nvPr/>
        </p:nvPicPr>
        <p:blipFill>
          <a:blip r:embed="rId5" cstate="print">
            <a:lum bright="-10000"/>
          </a:blip>
          <a:stretch>
            <a:fillRect/>
          </a:stretch>
        </p:blipFill>
        <p:spPr>
          <a:xfrm>
            <a:off x="6000760" y="1214422"/>
            <a:ext cx="2736000" cy="20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4.jpg"/>
          <p:cNvPicPr>
            <a:picLocks noChangeAspect="1"/>
          </p:cNvPicPr>
          <p:nvPr/>
        </p:nvPicPr>
        <p:blipFill>
          <a:blip r:embed="rId6" cstate="print"/>
          <a:stretch>
            <a:fillRect/>
          </a:stretch>
        </p:blipFill>
        <p:spPr>
          <a:xfrm>
            <a:off x="3714744" y="1500174"/>
            <a:ext cx="1701000" cy="226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descr="5.jpg"/>
          <p:cNvPicPr>
            <a:picLocks noChangeAspect="1"/>
          </p:cNvPicPr>
          <p:nvPr/>
        </p:nvPicPr>
        <p:blipFill>
          <a:blip r:embed="rId7" cstate="print"/>
          <a:stretch>
            <a:fillRect/>
          </a:stretch>
        </p:blipFill>
        <p:spPr>
          <a:xfrm rot="5400000">
            <a:off x="6712888" y="4502822"/>
            <a:ext cx="1701000" cy="226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descr="6.jpg"/>
          <p:cNvPicPr>
            <a:picLocks noChangeAspect="1"/>
          </p:cNvPicPr>
          <p:nvPr/>
        </p:nvPicPr>
        <p:blipFill>
          <a:blip r:embed="rId8" cstate="print"/>
          <a:stretch>
            <a:fillRect/>
          </a:stretch>
        </p:blipFill>
        <p:spPr>
          <a:xfrm>
            <a:off x="428596" y="3714752"/>
            <a:ext cx="1620000" cy="21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Прямоугольник 9"/>
          <p:cNvSpPr/>
          <p:nvPr/>
        </p:nvSpPr>
        <p:spPr>
          <a:xfrm>
            <a:off x="0" y="357166"/>
            <a:ext cx="9144000" cy="584775"/>
          </a:xfrm>
          <a:prstGeom prst="rect">
            <a:avLst/>
          </a:prstGeom>
        </p:spPr>
        <p:txBody>
          <a:bodyPr wrap="square">
            <a:spAutoFit/>
          </a:bodyPr>
          <a:lstStyle/>
          <a:p>
            <a:pPr algn="ctr"/>
            <a:r>
              <a:rPr lang="lt-LT"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Š</a:t>
            </a:r>
            <a:r>
              <a:rPr lang="lt-LT" sz="3200" b="1" dirty="0">
                <a:latin typeface="Times New Roman" pitchFamily="18" charset="0"/>
                <a:cs typeface="Times New Roman" pitchFamily="18" charset="0"/>
              </a:rPr>
              <a:t>VIESOS STALO MAGIJA</a:t>
            </a:r>
            <a:r>
              <a:rPr lang="en-US" sz="3200" b="1" dirty="0">
                <a:latin typeface="Times New Roman" pitchFamily="18" charset="0"/>
                <a:cs typeface="Times New Roman" pitchFamily="18" charset="0"/>
              </a:rPr>
              <a:t>”</a:t>
            </a:r>
          </a:p>
        </p:txBody>
      </p:sp>
      <p:pic>
        <p:nvPicPr>
          <p:cNvPr id="11" name="Picture 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570" y="3571876"/>
            <a:ext cx="1188000" cy="1044000"/>
          </a:xfrm>
          <a:prstGeom prst="rect">
            <a:avLst/>
          </a:prstGeom>
          <a:noFill/>
        </p:spPr>
      </p:pic>
      <p:pic>
        <p:nvPicPr>
          <p:cNvPr id="12" name="Diane_Warren_-_Unbreak_My_Heart_1996_oum_ru.mp3">
            <a:hlinkClick r:id="" action="ppaction://media"/>
          </p:cNvPr>
          <p:cNvPicPr>
            <a:picLocks noRot="1" noChangeAspect="1"/>
          </p:cNvPicPr>
          <p:nvPr>
            <a:audioFile r:link="rId1"/>
          </p:nvPr>
        </p:nvPicPr>
        <p:blipFill>
          <a:blip r:embed="rId10"/>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00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642918"/>
            <a:ext cx="8429684" cy="3539430"/>
          </a:xfrm>
          <a:prstGeom prst="rect">
            <a:avLst/>
          </a:prstGeom>
        </p:spPr>
        <p:txBody>
          <a:bodyPr wrap="square">
            <a:spAutoFit/>
          </a:bodyPr>
          <a:lstStyle/>
          <a:p>
            <a:pPr algn="ctr">
              <a:lnSpc>
                <a:spcPct val="200000"/>
              </a:lnSpc>
            </a:pPr>
            <a:r>
              <a:rPr lang="en-US" sz="2800" b="1" i="1" dirty="0">
                <a:latin typeface="Georgia" pitchFamily="18" charset="0"/>
                <a:cs typeface="Times New Roman" pitchFamily="18" charset="0"/>
              </a:rPr>
              <a:t>DĖKOJAME VISIEMS DALYVIAMS UŽ AKTYVŲ DALYVAVIMĄ IR BENDRADARBIAVIMĄ</a:t>
            </a:r>
            <a:r>
              <a:rPr lang="lt-LT" sz="2800" b="1" i="1" dirty="0">
                <a:latin typeface="Georgia" pitchFamily="18" charset="0"/>
                <a:cs typeface="Times New Roman" pitchFamily="18" charset="0"/>
              </a:rPr>
              <a:t> </a:t>
            </a:r>
            <a:r>
              <a:rPr lang="lt-LT" sz="2800" b="1" i="1" dirty="0">
                <a:latin typeface="Georgia" pitchFamily="18" charset="0"/>
                <a:cs typeface="Segoe UI" pitchFamily="34" charset="0"/>
              </a:rPr>
              <a:t>STEAM KŪRYBINĖJE LABORATORIJOJE </a:t>
            </a:r>
            <a:endParaRPr lang="en-US" sz="2800" b="1" i="1" dirty="0">
              <a:latin typeface="Georgia" pitchFamily="18" charset="0"/>
              <a:cs typeface="Segoe UI" pitchFamily="34" charset="0"/>
            </a:endParaRPr>
          </a:p>
        </p:txBody>
      </p:sp>
      <p:pic>
        <p:nvPicPr>
          <p:cNvPr id="1026" name="Picture 2" descr="Сегодня Всемирный день воды или День водных ресурсов"/>
          <p:cNvPicPr>
            <a:picLocks noChangeAspect="1" noChangeArrowheads="1"/>
          </p:cNvPicPr>
          <p:nvPr/>
        </p:nvPicPr>
        <p:blipFill>
          <a:blip r:embed="rId2" cstate="print">
            <a:lum bright="-10000"/>
          </a:blip>
          <a:srcRect/>
          <a:stretch>
            <a:fillRect/>
          </a:stretch>
        </p:blipFill>
        <p:spPr bwMode="auto">
          <a:xfrm>
            <a:off x="3857620" y="4500570"/>
            <a:ext cx="1473926"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sp>
        <p:nvSpPr>
          <p:cNvPr id="4" name="Прямоугольник 3"/>
          <p:cNvSpPr/>
          <p:nvPr/>
        </p:nvSpPr>
        <p:spPr>
          <a:xfrm>
            <a:off x="214282" y="428605"/>
            <a:ext cx="8715436" cy="5139869"/>
          </a:xfrm>
          <a:prstGeom prst="rect">
            <a:avLst/>
          </a:prstGeom>
        </p:spPr>
        <p:txBody>
          <a:bodyPr wrap="square">
            <a:spAutoFit/>
          </a:bodyPr>
          <a:lstStyle/>
          <a:p>
            <a:pPr algn="ctr"/>
            <a:r>
              <a:rPr lang="lt-LT" sz="3200" b="1" dirty="0">
                <a:latin typeface="Times New Roman" pitchFamily="18" charset="0"/>
                <a:cs typeface="Times New Roman" pitchFamily="18" charset="0"/>
              </a:rPr>
              <a:t>DALYVIAI </a:t>
            </a:r>
            <a:endParaRPr lang="lt-LT" sz="2000" b="1" dirty="0">
              <a:latin typeface="Times New Roman" pitchFamily="18" charset="0"/>
              <a:cs typeface="Times New Roman" pitchFamily="18" charset="0"/>
            </a:endParaRPr>
          </a:p>
          <a:p>
            <a:pPr algn="ctr">
              <a:lnSpc>
                <a:spcPct val="200000"/>
              </a:lnSpc>
            </a:pPr>
            <a:r>
              <a:rPr lang="lt-LT" sz="2400" dirty="0">
                <a:latin typeface="Times New Roman" pitchFamily="18" charset="0"/>
                <a:cs typeface="Times New Roman" pitchFamily="18" charset="0"/>
              </a:rPr>
              <a:t>           Virtualioje </a:t>
            </a:r>
            <a:r>
              <a:rPr lang="en-US" sz="2400" dirty="0">
                <a:latin typeface="Times New Roman" pitchFamily="18" charset="0"/>
                <a:cs typeface="Times New Roman" pitchFamily="18" charset="0"/>
              </a:rPr>
              <a:t>STEAM </a:t>
            </a:r>
            <a:r>
              <a:rPr lang="en-US" sz="2400" dirty="0" err="1">
                <a:latin typeface="Times New Roman" pitchFamily="18" charset="0"/>
                <a:cs typeface="Times New Roman" pitchFamily="18" charset="0"/>
              </a:rPr>
              <a:t>kūrybinė</a:t>
            </a:r>
            <a:r>
              <a:rPr lang="lt-LT" sz="2400" dirty="0">
                <a:latin typeface="Times New Roman" pitchFamily="18" charset="0"/>
                <a:cs typeface="Times New Roman" pitchFamily="18" charset="0"/>
              </a:rPr>
              <a:t>je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laboratorij</a:t>
            </a:r>
            <a:r>
              <a:rPr lang="lt-LT" sz="2400" dirty="0">
                <a:latin typeface="Times New Roman" pitchFamily="18" charset="0"/>
                <a:cs typeface="Times New Roman" pitchFamily="18" charset="0"/>
              </a:rPr>
              <a:t>oje  </a:t>
            </a:r>
          </a:p>
          <a:p>
            <a:pPr algn="ctr">
              <a:lnSpc>
                <a:spcPct val="200000"/>
              </a:lnSpc>
            </a:pPr>
            <a:r>
              <a:rPr lang="lt-LT" sz="2800" b="1" i="1" dirty="0">
                <a:latin typeface="Times New Roman" pitchFamily="18" charset="0"/>
                <a:cs typeface="Times New Roman" pitchFamily="18" charset="0"/>
              </a:rPr>
              <a:t>,,Vanduo aplink mus” </a:t>
            </a:r>
          </a:p>
          <a:p>
            <a:pPr algn="ctr">
              <a:lnSpc>
                <a:spcPct val="200000"/>
              </a:lnSpc>
            </a:pPr>
            <a:r>
              <a:rPr lang="lt-LT" sz="2400" dirty="0">
                <a:latin typeface="Times New Roman" pitchFamily="18" charset="0"/>
                <a:cs typeface="Times New Roman" pitchFamily="18" charset="0"/>
              </a:rPr>
              <a:t>dalyvavo ikimokyklinio ir priešmokyklinio ugdymo įstaigos vaikai ir pedagogai iš grupių </a:t>
            </a:r>
            <a:r>
              <a:rPr lang="lt-LT" sz="2400" b="1" i="1" dirty="0">
                <a:latin typeface="Times New Roman" pitchFamily="18" charset="0"/>
                <a:cs typeface="Times New Roman" pitchFamily="18" charset="0"/>
              </a:rPr>
              <a:t>,,Drugelis”, ,,Gėlytė”</a:t>
            </a:r>
            <a:r>
              <a:rPr lang="lt-LT" sz="2400" b="1" dirty="0">
                <a:latin typeface="Times New Roman" pitchFamily="18" charset="0"/>
                <a:cs typeface="Times New Roman" pitchFamily="18" charset="0"/>
              </a:rPr>
              <a:t>, </a:t>
            </a:r>
            <a:r>
              <a:rPr lang="lt-LT" sz="2400" b="1" i="1" dirty="0">
                <a:latin typeface="Times New Roman" pitchFamily="18" charset="0"/>
                <a:cs typeface="Times New Roman" pitchFamily="18" charset="0"/>
              </a:rPr>
              <a:t>,,Saulėgrąža”</a:t>
            </a:r>
            <a:r>
              <a:rPr lang="lt-LT" sz="2400" b="1" dirty="0">
                <a:latin typeface="Times New Roman" pitchFamily="18" charset="0"/>
                <a:cs typeface="Times New Roman" pitchFamily="18" charset="0"/>
              </a:rPr>
              <a:t>,</a:t>
            </a:r>
            <a:r>
              <a:rPr lang="lt-LT" sz="2400" b="1" i="1" dirty="0">
                <a:latin typeface="Times New Roman" pitchFamily="18" charset="0"/>
                <a:cs typeface="Times New Roman" pitchFamily="18" charset="0"/>
              </a:rPr>
              <a:t> ,,Bitutė”</a:t>
            </a:r>
            <a:r>
              <a:rPr lang="lt-LT" sz="2400" b="1" dirty="0">
                <a:latin typeface="Times New Roman" pitchFamily="18" charset="0"/>
                <a:cs typeface="Times New Roman" pitchFamily="18" charset="0"/>
              </a:rPr>
              <a:t>, </a:t>
            </a:r>
            <a:r>
              <a:rPr lang="lt-LT" sz="2400" b="1" i="1" dirty="0">
                <a:latin typeface="Times New Roman" pitchFamily="18" charset="0"/>
                <a:cs typeface="Times New Roman" pitchFamily="18" charset="0"/>
              </a:rPr>
              <a:t>,,Dobiliukai”, ,,Saulutė”</a:t>
            </a:r>
            <a:r>
              <a:rPr lang="lt-LT" sz="2400" b="1" dirty="0">
                <a:latin typeface="Times New Roman" pitchFamily="18" charset="0"/>
                <a:cs typeface="Times New Roman" pitchFamily="18" charset="0"/>
              </a:rPr>
              <a:t>, </a:t>
            </a:r>
            <a:r>
              <a:rPr lang="lt-LT" sz="2400" b="1" i="1" dirty="0">
                <a:latin typeface="Times New Roman" pitchFamily="18" charset="0"/>
                <a:cs typeface="Times New Roman" pitchFamily="18" charset="0"/>
              </a:rPr>
              <a:t>,,Ramunė”</a:t>
            </a:r>
            <a:r>
              <a:rPr lang="lt-LT" sz="2400" b="1" dirty="0">
                <a:latin typeface="Times New Roman" pitchFamily="18" charset="0"/>
                <a:cs typeface="Times New Roman" pitchFamily="18" charset="0"/>
              </a:rPr>
              <a:t>, </a:t>
            </a:r>
            <a:r>
              <a:rPr lang="lt-LT" sz="2400" b="1" i="1" dirty="0">
                <a:latin typeface="Times New Roman" pitchFamily="18" charset="0"/>
                <a:cs typeface="Times New Roman" pitchFamily="18" charset="0"/>
              </a:rPr>
              <a:t>,,Pienė”, ,,Boružėlė”, ,,Varpelis” </a:t>
            </a:r>
            <a:r>
              <a:rPr lang="lt-LT" sz="2400" b="1" dirty="0">
                <a:latin typeface="Times New Roman" pitchFamily="18" charset="0"/>
                <a:cs typeface="Times New Roman" pitchFamily="18" charset="0"/>
              </a:rPr>
              <a:t>ir  </a:t>
            </a:r>
            <a:r>
              <a:rPr lang="lt-LT" sz="2400" b="1" i="1" dirty="0">
                <a:latin typeface="Times New Roman" pitchFamily="18" charset="0"/>
                <a:cs typeface="Times New Roman" pitchFamily="18" charset="0"/>
              </a:rPr>
              <a:t>,,Žibutė”.</a:t>
            </a:r>
            <a:endParaRPr lang="en-US" sz="2000" dirty="0">
              <a:latin typeface="Times New Roman" pitchFamily="18" charset="0"/>
              <a:cs typeface="Times New Roman" pitchFamily="18" charset="0"/>
            </a:endParaRPr>
          </a:p>
        </p:txBody>
      </p:sp>
      <p:sp>
        <p:nvSpPr>
          <p:cNvPr id="32770" name="AutoShape 2" descr="Картинки капельки в детский сад для оформл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Картинки капельки в детский сад для оформл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4" descr="Капелька воды"/>
          <p:cNvPicPr>
            <a:picLocks noChangeAspect="1" noChangeArrowheads="1"/>
          </p:cNvPicPr>
          <p:nvPr/>
        </p:nvPicPr>
        <p:blipFill>
          <a:blip r:embed="rId2"/>
          <a:srcRect/>
          <a:stretch>
            <a:fillRect/>
          </a:stretch>
        </p:blipFill>
        <p:spPr bwMode="auto">
          <a:xfrm>
            <a:off x="0" y="4857760"/>
            <a:ext cx="2181818" cy="180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sz="4000"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14282" y="908531"/>
          <a:ext cx="8610368" cy="5573185"/>
        </p:xfrm>
        <a:graphic>
          <a:graphicData uri="http://schemas.openxmlformats.org/drawingml/2006/table">
            <a:tbl>
              <a:tblPr/>
              <a:tblGrid>
                <a:gridCol w="2687806">
                  <a:extLst>
                    <a:ext uri="{9D8B030D-6E8A-4147-A177-3AD203B41FA5}">
                      <a16:colId xmlns:a16="http://schemas.microsoft.com/office/drawing/2014/main" xmlns="" val="20000"/>
                    </a:ext>
                  </a:extLst>
                </a:gridCol>
                <a:gridCol w="5922562">
                  <a:extLst>
                    <a:ext uri="{9D8B030D-6E8A-4147-A177-3AD203B41FA5}">
                      <a16:colId xmlns:a16="http://schemas.microsoft.com/office/drawing/2014/main" xmlns="" val="20001"/>
                    </a:ext>
                  </a:extLst>
                </a:gridCol>
              </a:tblGrid>
              <a:tr h="296646">
                <a:tc>
                  <a:txBody>
                    <a:bodyPr/>
                    <a:lstStyle/>
                    <a:p>
                      <a:pPr>
                        <a:lnSpc>
                          <a:spcPct val="10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1000"/>
                        </a:spcAft>
                      </a:pPr>
                      <a:r>
                        <a:rPr lang="en-US" sz="1500" dirty="0" err="1">
                          <a:latin typeface="Times New Roman"/>
                          <a:ea typeface="Calibri"/>
                          <a:cs typeface="Times New Roman"/>
                        </a:rPr>
                        <a:t>Jolanta</a:t>
                      </a:r>
                      <a:r>
                        <a:rPr lang="en-US" sz="1500" dirty="0">
                          <a:latin typeface="Times New Roman"/>
                          <a:ea typeface="Calibri"/>
                          <a:cs typeface="Times New Roman"/>
                        </a:rPr>
                        <a:t> </a:t>
                      </a:r>
                      <a:r>
                        <a:rPr lang="en-US" sz="1500" dirty="0" err="1">
                          <a:latin typeface="Times New Roman"/>
                          <a:ea typeface="Calibri"/>
                          <a:cs typeface="Times New Roman"/>
                        </a:rPr>
                        <a:t>Baltrukaitienė</a:t>
                      </a:r>
                      <a:endParaRPr lang="en-US" sz="1500"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0328">
                <a:tc>
                  <a:txBody>
                    <a:bodyPr/>
                    <a:lstStyle/>
                    <a:p>
                      <a:pPr>
                        <a:lnSpc>
                          <a:spcPct val="100000"/>
                        </a:lnSpc>
                        <a:spcBef>
                          <a:spcPts val="1200"/>
                        </a:spcBef>
                        <a:spcAft>
                          <a:spcPts val="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1000"/>
                        </a:spcAft>
                      </a:pPr>
                      <a:r>
                        <a:rPr lang="en-US" sz="1500" dirty="0">
                          <a:latin typeface="Times New Roman"/>
                          <a:ea typeface="Calibri"/>
                          <a:cs typeface="Times New Roman"/>
                        </a:rPr>
                        <a:t>,,</a:t>
                      </a:r>
                      <a:r>
                        <a:rPr lang="en-US" sz="1500" dirty="0" err="1">
                          <a:latin typeface="Times New Roman"/>
                          <a:ea typeface="Calibri"/>
                          <a:cs typeface="Times New Roman"/>
                        </a:rPr>
                        <a:t>Drugelis</a:t>
                      </a:r>
                      <a:r>
                        <a:rPr lang="en-US" sz="1500" dirty="0">
                          <a:latin typeface="Times New Roman"/>
                          <a:ea typeface="Calibri"/>
                          <a:cs typeface="Times New Roman"/>
                        </a:rPr>
                        <a:t>”</a:t>
                      </a:r>
                      <a:endParaRPr lang="en-US" sz="1500" dirty="0">
                        <a:latin typeface="Calibri"/>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6646">
                <a:tc>
                  <a:txBody>
                    <a:bodyPr/>
                    <a:lstStyle/>
                    <a:p>
                      <a:pPr>
                        <a:lnSpc>
                          <a:spcPct val="10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1000"/>
                        </a:spcAft>
                      </a:pPr>
                      <a:r>
                        <a:rPr lang="en-US" sz="1500" dirty="0" err="1">
                          <a:latin typeface="Times New Roman"/>
                          <a:ea typeface="Calibri"/>
                          <a:cs typeface="Times New Roman"/>
                        </a:rPr>
                        <a:t>Skatinti</a:t>
                      </a:r>
                      <a:r>
                        <a:rPr lang="en-US" sz="1500" dirty="0">
                          <a:latin typeface="Times New Roman"/>
                          <a:ea typeface="Calibri"/>
                          <a:cs typeface="Times New Roman"/>
                        </a:rPr>
                        <a:t> </a:t>
                      </a:r>
                      <a:r>
                        <a:rPr lang="en-US" sz="1500" dirty="0" err="1">
                          <a:latin typeface="Times New Roman"/>
                          <a:ea typeface="Calibri"/>
                          <a:cs typeface="Times New Roman"/>
                        </a:rPr>
                        <a:t>vaikus</a:t>
                      </a:r>
                      <a:r>
                        <a:rPr lang="en-US" sz="1500" dirty="0">
                          <a:latin typeface="Times New Roman"/>
                          <a:ea typeface="Calibri"/>
                          <a:cs typeface="Times New Roman"/>
                        </a:rPr>
                        <a:t> </a:t>
                      </a:r>
                      <a:r>
                        <a:rPr lang="en-US" sz="1500" dirty="0" err="1">
                          <a:latin typeface="Times New Roman"/>
                          <a:ea typeface="Calibri"/>
                          <a:cs typeface="Times New Roman"/>
                        </a:rPr>
                        <a:t>dėmesingumo</a:t>
                      </a:r>
                      <a:r>
                        <a:rPr lang="en-US" sz="1500" dirty="0">
                          <a:latin typeface="Times New Roman"/>
                          <a:ea typeface="Calibri"/>
                          <a:cs typeface="Times New Roman"/>
                        </a:rPr>
                        <a:t>, </a:t>
                      </a:r>
                      <a:r>
                        <a:rPr lang="en-US" sz="1500" dirty="0" err="1">
                          <a:latin typeface="Times New Roman"/>
                          <a:ea typeface="Calibri"/>
                          <a:cs typeface="Times New Roman"/>
                        </a:rPr>
                        <a:t>stebėti</a:t>
                      </a:r>
                      <a:r>
                        <a:rPr lang="en-US" sz="1500" dirty="0">
                          <a:latin typeface="Times New Roman"/>
                          <a:ea typeface="Calibri"/>
                          <a:cs typeface="Times New Roman"/>
                        </a:rPr>
                        <a:t>, </a:t>
                      </a:r>
                      <a:r>
                        <a:rPr lang="en-US" sz="1500" dirty="0" err="1">
                          <a:latin typeface="Times New Roman"/>
                          <a:ea typeface="Calibri"/>
                          <a:cs typeface="Times New Roman"/>
                        </a:rPr>
                        <a:t>tyrinėti</a:t>
                      </a:r>
                      <a:r>
                        <a:rPr lang="en-US" sz="1500" dirty="0">
                          <a:latin typeface="Times New Roman"/>
                          <a:ea typeface="Calibri"/>
                          <a:cs typeface="Times New Roman"/>
                        </a:rPr>
                        <a:t>, </a:t>
                      </a:r>
                      <a:r>
                        <a:rPr lang="en-US" sz="1500" dirty="0" err="1">
                          <a:latin typeface="Times New Roman"/>
                          <a:ea typeface="Calibri"/>
                          <a:cs typeface="Times New Roman"/>
                        </a:rPr>
                        <a:t>atrasti</a:t>
                      </a:r>
                      <a:r>
                        <a:rPr lang="en-US" sz="1500" dirty="0">
                          <a:latin typeface="Times New Roman"/>
                          <a:ea typeface="Calibri"/>
                          <a:cs typeface="Times New Roman"/>
                        </a:rPr>
                        <a:t>.</a:t>
                      </a:r>
                      <a:endParaRPr lang="en-US" sz="1500"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1865">
                <a:tc>
                  <a:txBody>
                    <a:bodyPr/>
                    <a:lstStyle/>
                    <a:p>
                      <a:pPr>
                        <a:lnSpc>
                          <a:spcPct val="100000"/>
                        </a:lnSpc>
                        <a:spcBef>
                          <a:spcPts val="120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en-US" sz="1500" b="1" dirty="0">
                        <a:solidFill>
                          <a:srgbClr val="000000"/>
                        </a:solidFill>
                        <a:latin typeface="Times New Roman"/>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200"/>
                        </a:spcBef>
                        <a:spcAft>
                          <a:spcPts val="1000"/>
                        </a:spcAft>
                      </a:pPr>
                      <a:r>
                        <a:rPr lang="en-US" sz="1500" dirty="0" err="1">
                          <a:latin typeface="Times New Roman"/>
                          <a:ea typeface="Calibri"/>
                          <a:cs typeface="Times New Roman"/>
                        </a:rPr>
                        <a:t>Nuo</a:t>
                      </a:r>
                      <a:r>
                        <a:rPr lang="en-US" sz="1500" dirty="0">
                          <a:latin typeface="Times New Roman"/>
                          <a:ea typeface="Calibri"/>
                          <a:cs typeface="Times New Roman"/>
                        </a:rPr>
                        <a:t> 1 </a:t>
                      </a:r>
                      <a:r>
                        <a:rPr lang="en-US" sz="1500" dirty="0" err="1">
                          <a:latin typeface="Times New Roman"/>
                          <a:ea typeface="Calibri"/>
                          <a:cs typeface="Times New Roman"/>
                        </a:rPr>
                        <a:t>iki</a:t>
                      </a:r>
                      <a:r>
                        <a:rPr lang="en-US" sz="1500" dirty="0">
                          <a:latin typeface="Times New Roman"/>
                          <a:ea typeface="Calibri"/>
                          <a:cs typeface="Times New Roman"/>
                        </a:rPr>
                        <a:t> 2 </a:t>
                      </a:r>
                      <a:r>
                        <a:rPr lang="en-US" sz="1500" dirty="0" err="1">
                          <a:latin typeface="Times New Roman"/>
                          <a:ea typeface="Calibri"/>
                          <a:cs typeface="Times New Roman"/>
                        </a:rPr>
                        <a:t>metų</a:t>
                      </a:r>
                      <a:r>
                        <a:rPr lang="en-US" sz="1500" dirty="0">
                          <a:latin typeface="Times New Roman"/>
                          <a:ea typeface="Calibri"/>
                          <a:cs typeface="Times New Roman"/>
                        </a:rPr>
                        <a:t>.</a:t>
                      </a:r>
                      <a:endParaRPr lang="en-US" sz="1500"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56320">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Priemonės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ir</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dirty="0" err="1">
                          <a:latin typeface="Times New Roman"/>
                          <a:ea typeface="Calibri"/>
                          <a:cs typeface="Times New Roman"/>
                        </a:rPr>
                        <a:t>Dubenėlis</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medžio</a:t>
                      </a:r>
                      <a:r>
                        <a:rPr lang="en-US" sz="1500" dirty="0">
                          <a:latin typeface="Times New Roman"/>
                          <a:ea typeface="Calibri"/>
                          <a:cs typeface="Times New Roman"/>
                        </a:rPr>
                        <a:t> </a:t>
                      </a:r>
                      <a:r>
                        <a:rPr lang="en-US" sz="1500" dirty="0" err="1">
                          <a:latin typeface="Times New Roman"/>
                          <a:ea typeface="Calibri"/>
                          <a:cs typeface="Times New Roman"/>
                        </a:rPr>
                        <a:t>šakelės</a:t>
                      </a:r>
                      <a:r>
                        <a:rPr lang="en-US" sz="1500" dirty="0">
                          <a:latin typeface="Times New Roman"/>
                          <a:ea typeface="Calibri"/>
                          <a:cs typeface="Times New Roman"/>
                        </a:rPr>
                        <a:t>, </a:t>
                      </a:r>
                      <a:r>
                        <a:rPr lang="en-US" sz="1500" dirty="0" err="1">
                          <a:latin typeface="Times New Roman"/>
                          <a:ea typeface="Calibri"/>
                          <a:cs typeface="Times New Roman"/>
                        </a:rPr>
                        <a:t>lapeliai</a:t>
                      </a:r>
                      <a:r>
                        <a:rPr lang="en-US" sz="1500" dirty="0">
                          <a:latin typeface="Times New Roman"/>
                          <a:ea typeface="Calibri"/>
                          <a:cs typeface="Times New Roman"/>
                        </a:rPr>
                        <a:t>, </a:t>
                      </a:r>
                      <a:r>
                        <a:rPr lang="en-US" sz="1500" dirty="0" err="1">
                          <a:latin typeface="Times New Roman"/>
                          <a:ea typeface="Calibri"/>
                          <a:cs typeface="Times New Roman"/>
                        </a:rPr>
                        <a:t>metaliniai</a:t>
                      </a:r>
                      <a:r>
                        <a:rPr lang="en-US" sz="1500" dirty="0">
                          <a:latin typeface="Times New Roman"/>
                          <a:ea typeface="Calibri"/>
                          <a:cs typeface="Times New Roman"/>
                        </a:rPr>
                        <a:t> </a:t>
                      </a:r>
                      <a:r>
                        <a:rPr lang="en-US" sz="1500" dirty="0" err="1">
                          <a:latin typeface="Times New Roman"/>
                          <a:ea typeface="Calibri"/>
                          <a:cs typeface="Times New Roman"/>
                        </a:rPr>
                        <a:t>šaukštai</a:t>
                      </a:r>
                      <a:r>
                        <a:rPr lang="en-US" sz="1500" dirty="0">
                          <a:latin typeface="Times New Roman"/>
                          <a:ea typeface="Calibri"/>
                          <a:cs typeface="Times New Roman"/>
                        </a:rPr>
                        <a:t>, </a:t>
                      </a:r>
                      <a:r>
                        <a:rPr lang="en-US" sz="1500" dirty="0" err="1">
                          <a:latin typeface="Times New Roman"/>
                          <a:ea typeface="Calibri"/>
                          <a:cs typeface="Times New Roman"/>
                        </a:rPr>
                        <a:t>kamuoliukai</a:t>
                      </a:r>
                      <a:r>
                        <a:rPr lang="en-US" sz="1500" dirty="0">
                          <a:latin typeface="Times New Roman"/>
                          <a:ea typeface="Calibri"/>
                          <a:cs typeface="Times New Roman"/>
                        </a:rPr>
                        <a:t>, </a:t>
                      </a:r>
                      <a:r>
                        <a:rPr lang="en-US" sz="1500" dirty="0" err="1">
                          <a:latin typeface="Times New Roman"/>
                          <a:ea typeface="Calibri"/>
                          <a:cs typeface="Times New Roman"/>
                        </a:rPr>
                        <a:t>popieriniai</a:t>
                      </a:r>
                      <a:r>
                        <a:rPr lang="en-US" sz="1500" dirty="0">
                          <a:latin typeface="Times New Roman"/>
                          <a:ea typeface="Calibri"/>
                          <a:cs typeface="Times New Roman"/>
                        </a:rPr>
                        <a:t> </a:t>
                      </a:r>
                      <a:r>
                        <a:rPr lang="en-US" sz="1500" dirty="0" err="1">
                          <a:latin typeface="Times New Roman"/>
                          <a:ea typeface="Calibri"/>
                          <a:cs typeface="Times New Roman"/>
                        </a:rPr>
                        <a:t>laiveliai</a:t>
                      </a:r>
                      <a:r>
                        <a:rPr lang="en-US" sz="1500" dirty="0">
                          <a:latin typeface="Times New Roman"/>
                          <a:ea typeface="Calibri"/>
                          <a:cs typeface="Times New Roman"/>
                        </a:rPr>
                        <a:t>.</a:t>
                      </a:r>
                      <a:endParaRPr lang="en-US" sz="1500" dirty="0">
                        <a:latin typeface="Calibri"/>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53439">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1000"/>
                        </a:spcAft>
                      </a:pPr>
                      <a:r>
                        <a:rPr lang="en-US" sz="1500" dirty="0" err="1">
                          <a:latin typeface="Times New Roman"/>
                          <a:ea typeface="Calibri"/>
                          <a:cs typeface="Times New Roman"/>
                        </a:rPr>
                        <a:t>Mokytoja</a:t>
                      </a:r>
                      <a:r>
                        <a:rPr lang="en-US" sz="1500" dirty="0">
                          <a:latin typeface="Times New Roman"/>
                          <a:ea typeface="Calibri"/>
                          <a:cs typeface="Times New Roman"/>
                        </a:rPr>
                        <a:t> </a:t>
                      </a:r>
                      <a:r>
                        <a:rPr lang="lt-LT" sz="1500" baseline="0" dirty="0">
                          <a:latin typeface="Times New Roman"/>
                          <a:ea typeface="Calibri"/>
                          <a:cs typeface="Times New Roman"/>
                        </a:rPr>
                        <a:t> </a:t>
                      </a:r>
                      <a:r>
                        <a:rPr lang="en-US" sz="1500" dirty="0" err="1">
                          <a:latin typeface="Times New Roman"/>
                          <a:ea typeface="Calibri"/>
                          <a:cs typeface="Times New Roman"/>
                        </a:rPr>
                        <a:t>siūlo</a:t>
                      </a:r>
                      <a:r>
                        <a:rPr lang="en-US" sz="1500" dirty="0">
                          <a:latin typeface="Times New Roman"/>
                          <a:ea typeface="Calibri"/>
                          <a:cs typeface="Times New Roman"/>
                        </a:rPr>
                        <a:t> </a:t>
                      </a:r>
                      <a:r>
                        <a:rPr lang="en-US" sz="1500" dirty="0" err="1">
                          <a:latin typeface="Times New Roman"/>
                          <a:ea typeface="Calibri"/>
                          <a:cs typeface="Times New Roman"/>
                        </a:rPr>
                        <a:t>vaikams</a:t>
                      </a:r>
                      <a:r>
                        <a:rPr lang="en-US" sz="1500" dirty="0">
                          <a:latin typeface="Times New Roman"/>
                          <a:ea typeface="Calibri"/>
                          <a:cs typeface="Times New Roman"/>
                        </a:rPr>
                        <a:t> į </a:t>
                      </a:r>
                      <a:r>
                        <a:rPr lang="en-US" sz="1500" dirty="0" err="1">
                          <a:latin typeface="Times New Roman"/>
                          <a:ea typeface="Calibri"/>
                          <a:cs typeface="Times New Roman"/>
                        </a:rPr>
                        <a:t>dubenėlį</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įmesti</a:t>
                      </a:r>
                      <a:r>
                        <a:rPr lang="en-US" sz="1500" dirty="0">
                          <a:latin typeface="Times New Roman"/>
                          <a:ea typeface="Calibri"/>
                          <a:cs typeface="Times New Roman"/>
                        </a:rPr>
                        <a:t> </a:t>
                      </a:r>
                      <a:r>
                        <a:rPr lang="en-US" sz="1500" dirty="0" err="1">
                          <a:latin typeface="Times New Roman"/>
                          <a:ea typeface="Calibri"/>
                          <a:cs typeface="Times New Roman"/>
                        </a:rPr>
                        <a:t>metalinius</a:t>
                      </a:r>
                      <a:r>
                        <a:rPr lang="en-US" sz="1500" dirty="0">
                          <a:latin typeface="Times New Roman"/>
                          <a:ea typeface="Calibri"/>
                          <a:cs typeface="Times New Roman"/>
                        </a:rPr>
                        <a:t> </a:t>
                      </a:r>
                      <a:r>
                        <a:rPr lang="en-US" sz="1500" dirty="0" err="1">
                          <a:latin typeface="Times New Roman"/>
                          <a:ea typeface="Calibri"/>
                          <a:cs typeface="Times New Roman"/>
                        </a:rPr>
                        <a:t>šaukštus</a:t>
                      </a:r>
                      <a:r>
                        <a:rPr lang="en-US" sz="1500" dirty="0">
                          <a:latin typeface="Times New Roman"/>
                          <a:ea typeface="Calibri"/>
                          <a:cs typeface="Times New Roman"/>
                        </a:rPr>
                        <a:t>, </a:t>
                      </a:r>
                      <a:r>
                        <a:rPr lang="en-US" sz="1500" dirty="0" err="1">
                          <a:latin typeface="Times New Roman"/>
                          <a:ea typeface="Calibri"/>
                          <a:cs typeface="Times New Roman"/>
                        </a:rPr>
                        <a:t>vėliau</a:t>
                      </a:r>
                      <a:r>
                        <a:rPr lang="en-US" sz="1500" dirty="0">
                          <a:latin typeface="Times New Roman"/>
                          <a:ea typeface="Calibri"/>
                          <a:cs typeface="Times New Roman"/>
                        </a:rPr>
                        <a:t> – </a:t>
                      </a:r>
                      <a:r>
                        <a:rPr lang="en-US" sz="1500" dirty="0" err="1">
                          <a:latin typeface="Times New Roman"/>
                          <a:ea typeface="Calibri"/>
                          <a:cs typeface="Times New Roman"/>
                        </a:rPr>
                        <a:t>sudžiūvusias</a:t>
                      </a:r>
                      <a:r>
                        <a:rPr lang="en-US" sz="1500" dirty="0">
                          <a:latin typeface="Times New Roman"/>
                          <a:ea typeface="Calibri"/>
                          <a:cs typeface="Times New Roman"/>
                        </a:rPr>
                        <a:t> </a:t>
                      </a:r>
                      <a:r>
                        <a:rPr lang="en-US" sz="1500" dirty="0" err="1">
                          <a:latin typeface="Times New Roman"/>
                          <a:ea typeface="Calibri"/>
                          <a:cs typeface="Times New Roman"/>
                        </a:rPr>
                        <a:t>medžio</a:t>
                      </a:r>
                      <a:r>
                        <a:rPr lang="en-US" sz="1500" dirty="0">
                          <a:latin typeface="Times New Roman"/>
                          <a:ea typeface="Calibri"/>
                          <a:cs typeface="Times New Roman"/>
                        </a:rPr>
                        <a:t> </a:t>
                      </a:r>
                      <a:r>
                        <a:rPr lang="en-US" sz="1500" dirty="0" err="1">
                          <a:latin typeface="Times New Roman"/>
                          <a:ea typeface="Calibri"/>
                          <a:cs typeface="Times New Roman"/>
                        </a:rPr>
                        <a:t>šakeles</a:t>
                      </a:r>
                      <a:r>
                        <a:rPr lang="en-US" sz="1500" dirty="0">
                          <a:latin typeface="Times New Roman"/>
                          <a:ea typeface="Calibri"/>
                          <a:cs typeface="Times New Roman"/>
                        </a:rPr>
                        <a:t>, </a:t>
                      </a:r>
                      <a:r>
                        <a:rPr lang="en-US" sz="1500" dirty="0" err="1">
                          <a:latin typeface="Times New Roman"/>
                          <a:ea typeface="Calibri"/>
                          <a:cs typeface="Times New Roman"/>
                        </a:rPr>
                        <a:t>lapelius</a:t>
                      </a:r>
                      <a:r>
                        <a:rPr lang="en-US" sz="1500" dirty="0">
                          <a:latin typeface="Times New Roman"/>
                          <a:ea typeface="Calibri"/>
                          <a:cs typeface="Times New Roman"/>
                        </a:rPr>
                        <a:t> </a:t>
                      </a:r>
                      <a:r>
                        <a:rPr lang="en-US" sz="1500" dirty="0" err="1">
                          <a:latin typeface="Times New Roman"/>
                          <a:ea typeface="Calibri"/>
                          <a:cs typeface="Times New Roman"/>
                        </a:rPr>
                        <a:t>ir</a:t>
                      </a:r>
                      <a:r>
                        <a:rPr lang="lt-LT" sz="1500" dirty="0">
                          <a:latin typeface="Times New Roman"/>
                          <a:ea typeface="Calibri"/>
                          <a:cs typeface="Times New Roman"/>
                        </a:rPr>
                        <a:t>,</a:t>
                      </a:r>
                      <a:r>
                        <a:rPr lang="en-US" sz="1500" dirty="0">
                          <a:latin typeface="Times New Roman"/>
                          <a:ea typeface="Calibri"/>
                          <a:cs typeface="Times New Roman"/>
                        </a:rPr>
                        <a:t> </a:t>
                      </a:r>
                      <a:r>
                        <a:rPr lang="en-US" sz="1500" dirty="0" err="1">
                          <a:latin typeface="Times New Roman"/>
                          <a:ea typeface="Calibri"/>
                          <a:cs typeface="Times New Roman"/>
                        </a:rPr>
                        <a:t>galiausiai</a:t>
                      </a:r>
                      <a:r>
                        <a:rPr lang="en-US" sz="1500" dirty="0">
                          <a:latin typeface="Times New Roman"/>
                          <a:ea typeface="Calibri"/>
                          <a:cs typeface="Times New Roman"/>
                        </a:rPr>
                        <a:t> – </a:t>
                      </a:r>
                      <a:r>
                        <a:rPr lang="en-US" sz="1500" dirty="0" err="1">
                          <a:latin typeface="Times New Roman"/>
                          <a:ea typeface="Calibri"/>
                          <a:cs typeface="Times New Roman"/>
                        </a:rPr>
                        <a:t>plastikinius</a:t>
                      </a:r>
                      <a:r>
                        <a:rPr lang="en-US" sz="1500" dirty="0">
                          <a:latin typeface="Times New Roman"/>
                          <a:ea typeface="Calibri"/>
                          <a:cs typeface="Times New Roman"/>
                        </a:rPr>
                        <a:t> </a:t>
                      </a:r>
                      <a:r>
                        <a:rPr lang="en-US" sz="1500" dirty="0" err="1">
                          <a:latin typeface="Times New Roman"/>
                          <a:ea typeface="Calibri"/>
                          <a:cs typeface="Times New Roman"/>
                        </a:rPr>
                        <a:t>kamuoliukus</a:t>
                      </a:r>
                      <a:r>
                        <a:rPr lang="en-US" sz="1500" dirty="0">
                          <a:latin typeface="Times New Roman"/>
                          <a:ea typeface="Calibri"/>
                          <a:cs typeface="Times New Roman"/>
                        </a:rPr>
                        <a:t>. </a:t>
                      </a: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žaidžia</a:t>
                      </a:r>
                      <a:r>
                        <a:rPr lang="en-US" sz="1500" dirty="0">
                          <a:latin typeface="Times New Roman"/>
                          <a:ea typeface="Calibri"/>
                          <a:cs typeface="Times New Roman"/>
                        </a:rPr>
                        <a:t>, </a:t>
                      </a:r>
                      <a:r>
                        <a:rPr lang="en-US" sz="1500" dirty="0" err="1">
                          <a:latin typeface="Times New Roman"/>
                          <a:ea typeface="Calibri"/>
                          <a:cs typeface="Times New Roman"/>
                        </a:rPr>
                        <a:t>mėto</a:t>
                      </a:r>
                      <a:r>
                        <a:rPr lang="en-US" sz="1500" dirty="0">
                          <a:latin typeface="Times New Roman"/>
                          <a:ea typeface="Calibri"/>
                          <a:cs typeface="Times New Roman"/>
                        </a:rPr>
                        <a:t> tai į </a:t>
                      </a:r>
                      <a:r>
                        <a:rPr lang="en-US" sz="1500" dirty="0" err="1">
                          <a:latin typeface="Times New Roman"/>
                          <a:ea typeface="Calibri"/>
                          <a:cs typeface="Times New Roman"/>
                        </a:rPr>
                        <a:t>vandenį</a:t>
                      </a:r>
                      <a:r>
                        <a:rPr lang="en-US" sz="1500" dirty="0">
                          <a:latin typeface="Times New Roman"/>
                          <a:ea typeface="Calibri"/>
                          <a:cs typeface="Times New Roman"/>
                        </a:rPr>
                        <a:t>, </a:t>
                      </a:r>
                      <a:r>
                        <a:rPr lang="en-US" sz="1500" dirty="0" err="1">
                          <a:latin typeface="Times New Roman"/>
                          <a:ea typeface="Calibri"/>
                          <a:cs typeface="Times New Roman"/>
                        </a:rPr>
                        <a:t>ištraukia</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vėl</a:t>
                      </a:r>
                      <a:r>
                        <a:rPr lang="en-US" sz="1500" dirty="0">
                          <a:latin typeface="Times New Roman"/>
                          <a:ea typeface="Calibri"/>
                          <a:cs typeface="Times New Roman"/>
                        </a:rPr>
                        <a:t> </a:t>
                      </a:r>
                      <a:r>
                        <a:rPr lang="en-US" sz="1500" dirty="0" err="1">
                          <a:latin typeface="Times New Roman"/>
                          <a:ea typeface="Calibri"/>
                          <a:cs typeface="Times New Roman"/>
                        </a:rPr>
                        <a:t>mėto</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stebi</a:t>
                      </a:r>
                      <a:r>
                        <a:rPr lang="en-US" sz="1500" dirty="0">
                          <a:latin typeface="Times New Roman"/>
                          <a:ea typeface="Calibri"/>
                          <a:cs typeface="Times New Roman"/>
                        </a:rPr>
                        <a:t>, </a:t>
                      </a:r>
                      <a:r>
                        <a:rPr lang="en-US" sz="1500" dirty="0" err="1">
                          <a:latin typeface="Times New Roman"/>
                          <a:ea typeface="Calibri"/>
                          <a:cs typeface="Times New Roman"/>
                        </a:rPr>
                        <a:t>ar</a:t>
                      </a:r>
                      <a:r>
                        <a:rPr lang="en-US" sz="1500" dirty="0">
                          <a:latin typeface="Times New Roman"/>
                          <a:ea typeface="Calibri"/>
                          <a:cs typeface="Times New Roman"/>
                        </a:rPr>
                        <a:t> </a:t>
                      </a:r>
                      <a:r>
                        <a:rPr lang="lt-LT" sz="1500" dirty="0">
                          <a:latin typeface="Times New Roman"/>
                          <a:ea typeface="Calibri"/>
                          <a:cs typeface="Times New Roman"/>
                        </a:rPr>
                        <a:t> </a:t>
                      </a:r>
                      <a:r>
                        <a:rPr lang="en-US" sz="1500" dirty="0" err="1">
                          <a:latin typeface="Times New Roman"/>
                          <a:ea typeface="Calibri"/>
                          <a:cs typeface="Times New Roman"/>
                        </a:rPr>
                        <a:t>jie</a:t>
                      </a:r>
                      <a:r>
                        <a:rPr lang="en-US" sz="1500" dirty="0">
                          <a:latin typeface="Times New Roman"/>
                          <a:ea typeface="Calibri"/>
                          <a:cs typeface="Times New Roman"/>
                        </a:rPr>
                        <a:t> </a:t>
                      </a:r>
                      <a:r>
                        <a:rPr lang="en-US" sz="1500" dirty="0" err="1">
                          <a:latin typeface="Times New Roman"/>
                          <a:ea typeface="Calibri"/>
                          <a:cs typeface="Times New Roman"/>
                        </a:rPr>
                        <a:t>skęsta</a:t>
                      </a:r>
                      <a:r>
                        <a:rPr lang="en-US" sz="1500" dirty="0">
                          <a:latin typeface="Times New Roman"/>
                          <a:ea typeface="Calibri"/>
                          <a:cs typeface="Times New Roman"/>
                        </a:rPr>
                        <a:t> </a:t>
                      </a:r>
                      <a:r>
                        <a:rPr lang="en-US" sz="1500" dirty="0" err="1">
                          <a:latin typeface="Times New Roman"/>
                          <a:ea typeface="Calibri"/>
                          <a:cs typeface="Times New Roman"/>
                        </a:rPr>
                        <a:t>ar</a:t>
                      </a:r>
                      <a:r>
                        <a:rPr lang="en-US" sz="1500" dirty="0">
                          <a:latin typeface="Times New Roman"/>
                          <a:ea typeface="Calibri"/>
                          <a:cs typeface="Times New Roman"/>
                        </a:rPr>
                        <a:t> </a:t>
                      </a:r>
                      <a:r>
                        <a:rPr lang="en-US" sz="1500" dirty="0" err="1">
                          <a:latin typeface="Times New Roman"/>
                          <a:ea typeface="Calibri"/>
                          <a:cs typeface="Times New Roman"/>
                        </a:rPr>
                        <a:t>neskęsta</a:t>
                      </a:r>
                      <a:r>
                        <a:rPr lang="en-US" sz="1500" dirty="0">
                          <a:latin typeface="Times New Roman"/>
                          <a:ea typeface="Calibri"/>
                          <a:cs typeface="Times New Roman"/>
                        </a:rPr>
                        <a:t>. </a:t>
                      </a:r>
                      <a:r>
                        <a:rPr lang="en-US" sz="1500" dirty="0" err="1">
                          <a:latin typeface="Times New Roman"/>
                          <a:ea typeface="Calibri"/>
                          <a:cs typeface="Times New Roman"/>
                        </a:rPr>
                        <a:t>Mokytoja</a:t>
                      </a:r>
                      <a:r>
                        <a:rPr lang="en-US" sz="1500" dirty="0">
                          <a:latin typeface="Times New Roman"/>
                          <a:ea typeface="Calibri"/>
                          <a:cs typeface="Times New Roman"/>
                        </a:rPr>
                        <a:t> </a:t>
                      </a:r>
                      <a:r>
                        <a:rPr lang="en-US" sz="1500" dirty="0" err="1">
                          <a:latin typeface="Times New Roman"/>
                          <a:ea typeface="Calibri"/>
                          <a:cs typeface="Times New Roman"/>
                        </a:rPr>
                        <a:t>dar</a:t>
                      </a:r>
                      <a:r>
                        <a:rPr lang="en-US" sz="1500" dirty="0">
                          <a:latin typeface="Times New Roman"/>
                          <a:ea typeface="Calibri"/>
                          <a:cs typeface="Times New Roman"/>
                        </a:rPr>
                        <a:t> </a:t>
                      </a:r>
                      <a:r>
                        <a:rPr lang="en-US" sz="1500" dirty="0" err="1">
                          <a:latin typeface="Times New Roman"/>
                          <a:ea typeface="Calibri"/>
                          <a:cs typeface="Times New Roman"/>
                        </a:rPr>
                        <a:t>negali</a:t>
                      </a:r>
                      <a:r>
                        <a:rPr lang="en-US" sz="1500" dirty="0">
                          <a:latin typeface="Times New Roman"/>
                          <a:ea typeface="Calibri"/>
                          <a:cs typeface="Times New Roman"/>
                        </a:rPr>
                        <a:t> </a:t>
                      </a:r>
                      <a:r>
                        <a:rPr lang="en-US" sz="1500" dirty="0" err="1">
                          <a:latin typeface="Times New Roman"/>
                          <a:ea typeface="Calibri"/>
                          <a:cs typeface="Times New Roman"/>
                        </a:rPr>
                        <a:t>užduoti</a:t>
                      </a:r>
                      <a:r>
                        <a:rPr lang="en-US" sz="1500" dirty="0">
                          <a:latin typeface="Times New Roman"/>
                          <a:ea typeface="Calibri"/>
                          <a:cs typeface="Times New Roman"/>
                        </a:rPr>
                        <a:t> </a:t>
                      </a:r>
                      <a:r>
                        <a:rPr lang="en-US" sz="1500" dirty="0" err="1">
                          <a:latin typeface="Times New Roman"/>
                          <a:ea typeface="Calibri"/>
                          <a:cs typeface="Times New Roman"/>
                        </a:rPr>
                        <a:t>vaikams</a:t>
                      </a:r>
                      <a:r>
                        <a:rPr lang="en-US" sz="1500" dirty="0">
                          <a:latin typeface="Times New Roman"/>
                          <a:ea typeface="Calibri"/>
                          <a:cs typeface="Times New Roman"/>
                        </a:rPr>
                        <a:t> </a:t>
                      </a:r>
                      <a:r>
                        <a:rPr lang="en-US" sz="1500" dirty="0" err="1">
                          <a:latin typeface="Times New Roman"/>
                          <a:ea typeface="Calibri"/>
                          <a:cs typeface="Times New Roman"/>
                        </a:rPr>
                        <a:t>klausimų</a:t>
                      </a:r>
                      <a:r>
                        <a:rPr lang="en-US" sz="1500" dirty="0">
                          <a:latin typeface="Times New Roman"/>
                          <a:ea typeface="Calibri"/>
                          <a:cs typeface="Times New Roman"/>
                        </a:rPr>
                        <a:t>, </a:t>
                      </a:r>
                      <a:r>
                        <a:rPr lang="en-US" sz="1500" dirty="0" err="1">
                          <a:latin typeface="Times New Roman"/>
                          <a:ea typeface="Calibri"/>
                          <a:cs typeface="Times New Roman"/>
                        </a:rPr>
                        <a:t>nes</a:t>
                      </a:r>
                      <a:r>
                        <a:rPr lang="en-US" sz="1500" dirty="0">
                          <a:latin typeface="Times New Roman"/>
                          <a:ea typeface="Calibri"/>
                          <a:cs typeface="Times New Roman"/>
                        </a:rPr>
                        <a:t> </a:t>
                      </a:r>
                      <a:r>
                        <a:rPr lang="en-US" sz="1500" dirty="0" err="1">
                          <a:latin typeface="Times New Roman"/>
                          <a:ea typeface="Calibri"/>
                          <a:cs typeface="Times New Roman"/>
                        </a:rPr>
                        <a:t>vakai</a:t>
                      </a:r>
                      <a:r>
                        <a:rPr lang="en-US" sz="1500" dirty="0">
                          <a:latin typeface="Times New Roman"/>
                          <a:ea typeface="Calibri"/>
                          <a:cs typeface="Times New Roman"/>
                        </a:rPr>
                        <a:t> per </a:t>
                      </a:r>
                      <a:r>
                        <a:rPr lang="en-US" sz="1500" dirty="0" err="1">
                          <a:latin typeface="Times New Roman"/>
                          <a:ea typeface="Calibri"/>
                          <a:cs typeface="Times New Roman"/>
                        </a:rPr>
                        <a:t>maži</a:t>
                      </a:r>
                      <a:r>
                        <a:rPr lang="en-US" sz="1500" dirty="0">
                          <a:latin typeface="Times New Roman"/>
                          <a:ea typeface="Calibri"/>
                          <a:cs typeface="Times New Roman"/>
                        </a:rPr>
                        <a:t>, </a:t>
                      </a:r>
                      <a:r>
                        <a:rPr lang="en-US" sz="1500" dirty="0" err="1">
                          <a:latin typeface="Times New Roman"/>
                          <a:ea typeface="Calibri"/>
                          <a:cs typeface="Times New Roman"/>
                        </a:rPr>
                        <a:t>nė</a:t>
                      </a:r>
                      <a:r>
                        <a:rPr lang="en-US" sz="1500" dirty="0">
                          <a:latin typeface="Times New Roman"/>
                          <a:ea typeface="Calibri"/>
                          <a:cs typeface="Times New Roman"/>
                        </a:rPr>
                        <a:t> </a:t>
                      </a:r>
                      <a:r>
                        <a:rPr lang="en-US" sz="1500" dirty="0" err="1">
                          <a:latin typeface="Times New Roman"/>
                          <a:ea typeface="Calibri"/>
                          <a:cs typeface="Times New Roman"/>
                        </a:rPr>
                        <a:t>vienas</a:t>
                      </a:r>
                      <a:r>
                        <a:rPr lang="en-US" sz="1500" dirty="0">
                          <a:latin typeface="Times New Roman"/>
                          <a:ea typeface="Calibri"/>
                          <a:cs typeface="Times New Roman"/>
                        </a:rPr>
                        <a:t> </a:t>
                      </a:r>
                      <a:r>
                        <a:rPr lang="en-US" sz="1500" dirty="0" err="1">
                          <a:latin typeface="Times New Roman"/>
                          <a:ea typeface="Calibri"/>
                          <a:cs typeface="Times New Roman"/>
                        </a:rPr>
                        <a:t>iš</a:t>
                      </a:r>
                      <a:r>
                        <a:rPr lang="en-US" sz="1500" dirty="0">
                          <a:latin typeface="Times New Roman"/>
                          <a:ea typeface="Calibri"/>
                          <a:cs typeface="Times New Roman"/>
                        </a:rPr>
                        <a:t> </a:t>
                      </a:r>
                      <a:r>
                        <a:rPr lang="en-US" sz="1500" dirty="0" err="1">
                          <a:latin typeface="Times New Roman"/>
                          <a:ea typeface="Calibri"/>
                          <a:cs typeface="Times New Roman"/>
                        </a:rPr>
                        <a:t>jų</a:t>
                      </a:r>
                      <a:r>
                        <a:rPr lang="en-US" sz="1500" dirty="0">
                          <a:latin typeface="Times New Roman"/>
                          <a:ea typeface="Calibri"/>
                          <a:cs typeface="Times New Roman"/>
                        </a:rPr>
                        <a:t> </a:t>
                      </a:r>
                      <a:r>
                        <a:rPr lang="en-US" sz="1500" dirty="0" err="1">
                          <a:latin typeface="Times New Roman"/>
                          <a:ea typeface="Calibri"/>
                          <a:cs typeface="Times New Roman"/>
                        </a:rPr>
                        <a:t>dar</a:t>
                      </a:r>
                      <a:r>
                        <a:rPr lang="en-US" sz="1500" dirty="0">
                          <a:latin typeface="Times New Roman"/>
                          <a:ea typeface="Calibri"/>
                          <a:cs typeface="Times New Roman"/>
                        </a:rPr>
                        <a:t> </a:t>
                      </a:r>
                      <a:r>
                        <a:rPr lang="en-US" sz="1500" dirty="0" err="1">
                          <a:latin typeface="Times New Roman"/>
                          <a:ea typeface="Calibri"/>
                          <a:cs typeface="Times New Roman"/>
                        </a:rPr>
                        <a:t>nekalba</a:t>
                      </a:r>
                      <a:r>
                        <a:rPr lang="en-US" sz="1500" dirty="0">
                          <a:latin typeface="Times New Roman"/>
                          <a:ea typeface="Calibri"/>
                          <a:cs typeface="Times New Roman"/>
                        </a:rPr>
                        <a:t>. </a:t>
                      </a:r>
                      <a:r>
                        <a:rPr lang="en-US" sz="1500" dirty="0" err="1">
                          <a:latin typeface="Times New Roman"/>
                          <a:ea typeface="Calibri"/>
                          <a:cs typeface="Times New Roman"/>
                        </a:rPr>
                        <a:t>Todėl</a:t>
                      </a:r>
                      <a:r>
                        <a:rPr lang="en-US" sz="1500" dirty="0">
                          <a:latin typeface="Times New Roman"/>
                          <a:ea typeface="Calibri"/>
                          <a:cs typeface="Times New Roman"/>
                        </a:rPr>
                        <a:t> </a:t>
                      </a:r>
                      <a:r>
                        <a:rPr lang="en-US" sz="1500" dirty="0" err="1">
                          <a:latin typeface="Times New Roman"/>
                          <a:ea typeface="Calibri"/>
                          <a:cs typeface="Times New Roman"/>
                        </a:rPr>
                        <a:t>mokytoja</a:t>
                      </a:r>
                      <a:r>
                        <a:rPr lang="en-US" sz="1500" dirty="0">
                          <a:latin typeface="Times New Roman"/>
                          <a:ea typeface="Calibri"/>
                          <a:cs typeface="Times New Roman"/>
                        </a:rPr>
                        <a:t> </a:t>
                      </a:r>
                      <a:r>
                        <a:rPr lang="en-US" sz="1500" dirty="0" err="1">
                          <a:latin typeface="Times New Roman"/>
                          <a:ea typeface="Calibri"/>
                          <a:cs typeface="Times New Roman"/>
                        </a:rPr>
                        <a:t>tiesiog</a:t>
                      </a:r>
                      <a:r>
                        <a:rPr lang="en-US" sz="1500" dirty="0">
                          <a:latin typeface="Times New Roman"/>
                          <a:ea typeface="Calibri"/>
                          <a:cs typeface="Times New Roman"/>
                        </a:rPr>
                        <a:t> </a:t>
                      </a:r>
                      <a:r>
                        <a:rPr lang="en-US" sz="1500" dirty="0" err="1">
                          <a:latin typeface="Times New Roman"/>
                          <a:ea typeface="Calibri"/>
                          <a:cs typeface="Times New Roman"/>
                        </a:rPr>
                        <a:t>pasiūlo</a:t>
                      </a:r>
                      <a:r>
                        <a:rPr lang="en-US" sz="1500" dirty="0">
                          <a:latin typeface="Times New Roman"/>
                          <a:ea typeface="Calibri"/>
                          <a:cs typeface="Times New Roman"/>
                        </a:rPr>
                        <a:t> </a:t>
                      </a:r>
                      <a:r>
                        <a:rPr lang="en-US" sz="1500" dirty="0" err="1">
                          <a:latin typeface="Times New Roman"/>
                          <a:ea typeface="Calibri"/>
                          <a:cs typeface="Times New Roman"/>
                        </a:rPr>
                        <a:t>vaikams</a:t>
                      </a:r>
                      <a:r>
                        <a:rPr lang="en-US" sz="1500" dirty="0">
                          <a:latin typeface="Times New Roman"/>
                          <a:ea typeface="Calibri"/>
                          <a:cs typeface="Times New Roman"/>
                        </a:rPr>
                        <a:t> </a:t>
                      </a:r>
                      <a:r>
                        <a:rPr lang="en-US" sz="1500" dirty="0" err="1">
                          <a:latin typeface="Times New Roman"/>
                          <a:ea typeface="Calibri"/>
                          <a:cs typeface="Times New Roman"/>
                        </a:rPr>
                        <a:t>pažaisti</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kamuoliukais</a:t>
                      </a:r>
                      <a:r>
                        <a:rPr lang="en-US" sz="1500" dirty="0">
                          <a:latin typeface="Times New Roman"/>
                          <a:ea typeface="Calibri"/>
                          <a:cs typeface="Times New Roman"/>
                        </a:rPr>
                        <a:t>, </a:t>
                      </a:r>
                      <a:r>
                        <a:rPr lang="en-US" sz="1500" dirty="0" err="1">
                          <a:latin typeface="Times New Roman"/>
                          <a:ea typeface="Calibri"/>
                          <a:cs typeface="Times New Roman"/>
                        </a:rPr>
                        <a:t>pabandyti</a:t>
                      </a:r>
                      <a:r>
                        <a:rPr lang="en-US" sz="1500" dirty="0">
                          <a:latin typeface="Times New Roman"/>
                          <a:ea typeface="Calibri"/>
                          <a:cs typeface="Times New Roman"/>
                        </a:rPr>
                        <a:t> </a:t>
                      </a:r>
                      <a:r>
                        <a:rPr lang="en-US" sz="1500" dirty="0" err="1">
                          <a:latin typeface="Times New Roman"/>
                          <a:ea typeface="Calibri"/>
                          <a:cs typeface="Times New Roman"/>
                        </a:rPr>
                        <a:t>juos</a:t>
                      </a:r>
                      <a:r>
                        <a:rPr lang="en-US" sz="1500" dirty="0">
                          <a:latin typeface="Times New Roman"/>
                          <a:ea typeface="Calibri"/>
                          <a:cs typeface="Times New Roman"/>
                        </a:rPr>
                        <a:t> </a:t>
                      </a:r>
                      <a:r>
                        <a:rPr lang="en-US" sz="1500" dirty="0" err="1">
                          <a:latin typeface="Times New Roman"/>
                          <a:ea typeface="Calibri"/>
                          <a:cs typeface="Times New Roman"/>
                        </a:rPr>
                        <a:t>nuskandinti</a:t>
                      </a:r>
                      <a:r>
                        <a:rPr lang="en-US" sz="1500" dirty="0">
                          <a:latin typeface="Times New Roman"/>
                          <a:ea typeface="Calibri"/>
                          <a:cs typeface="Times New Roman"/>
                        </a:rPr>
                        <a:t>. </a:t>
                      </a:r>
                      <a:r>
                        <a:rPr lang="en-US" sz="1500" dirty="0" err="1">
                          <a:latin typeface="Times New Roman"/>
                          <a:ea typeface="Calibri"/>
                          <a:cs typeface="Times New Roman"/>
                        </a:rPr>
                        <a:t>Vėliau</a:t>
                      </a:r>
                      <a:r>
                        <a:rPr lang="en-US" sz="1500" dirty="0">
                          <a:latin typeface="Times New Roman"/>
                          <a:ea typeface="Calibri"/>
                          <a:cs typeface="Times New Roman"/>
                        </a:rPr>
                        <a:t> – </a:t>
                      </a:r>
                      <a:r>
                        <a:rPr lang="en-US" sz="1500" dirty="0" err="1">
                          <a:latin typeface="Times New Roman"/>
                          <a:ea typeface="Calibri"/>
                          <a:cs typeface="Times New Roman"/>
                        </a:rPr>
                        <a:t>įmesti</a:t>
                      </a:r>
                      <a:r>
                        <a:rPr lang="en-US" sz="1500" dirty="0">
                          <a:latin typeface="Times New Roman"/>
                          <a:ea typeface="Calibri"/>
                          <a:cs typeface="Times New Roman"/>
                        </a:rPr>
                        <a:t> </a:t>
                      </a:r>
                      <a:r>
                        <a:rPr lang="en-US" sz="1500" dirty="0" err="1">
                          <a:latin typeface="Times New Roman"/>
                          <a:ea typeface="Calibri"/>
                          <a:cs typeface="Times New Roman"/>
                        </a:rPr>
                        <a:t>metalinius</a:t>
                      </a:r>
                      <a:r>
                        <a:rPr lang="en-US" sz="1500" dirty="0">
                          <a:latin typeface="Times New Roman"/>
                          <a:ea typeface="Calibri"/>
                          <a:cs typeface="Times New Roman"/>
                        </a:rPr>
                        <a:t> </a:t>
                      </a:r>
                      <a:r>
                        <a:rPr lang="en-US" sz="1500" dirty="0" err="1">
                          <a:latin typeface="Times New Roman"/>
                          <a:ea typeface="Calibri"/>
                          <a:cs typeface="Times New Roman"/>
                        </a:rPr>
                        <a:t>sunkius</a:t>
                      </a:r>
                      <a:r>
                        <a:rPr lang="en-US" sz="1500" dirty="0">
                          <a:latin typeface="Times New Roman"/>
                          <a:ea typeface="Calibri"/>
                          <a:cs typeface="Times New Roman"/>
                        </a:rPr>
                        <a:t> </a:t>
                      </a:r>
                      <a:r>
                        <a:rPr lang="en-US" sz="1500" dirty="0" err="1">
                          <a:latin typeface="Times New Roman"/>
                          <a:ea typeface="Calibri"/>
                          <a:cs typeface="Times New Roman"/>
                        </a:rPr>
                        <a:t>šaukštus</a:t>
                      </a:r>
                      <a:r>
                        <a:rPr lang="en-US" sz="1500" dirty="0">
                          <a:latin typeface="Times New Roman"/>
                          <a:ea typeface="Calibri"/>
                          <a:cs typeface="Times New Roman"/>
                        </a:rPr>
                        <a:t>. </a:t>
                      </a:r>
                      <a:br>
                        <a:rPr lang="en-US" sz="1500" dirty="0">
                          <a:latin typeface="Times New Roman"/>
                          <a:ea typeface="Calibri"/>
                          <a:cs typeface="Times New Roman"/>
                        </a:rPr>
                      </a:br>
                      <a:r>
                        <a:rPr lang="en-US" sz="1500" dirty="0" err="1">
                          <a:latin typeface="Times New Roman"/>
                          <a:ea typeface="Calibri"/>
                          <a:cs typeface="Times New Roman"/>
                        </a:rPr>
                        <a:t>Kas</a:t>
                      </a:r>
                      <a:r>
                        <a:rPr lang="en-US" sz="1500" dirty="0">
                          <a:latin typeface="Times New Roman"/>
                          <a:ea typeface="Calibri"/>
                          <a:cs typeface="Times New Roman"/>
                        </a:rPr>
                        <a:t> </a:t>
                      </a:r>
                      <a:r>
                        <a:rPr lang="en-US" sz="1500" dirty="0" err="1">
                          <a:latin typeface="Times New Roman"/>
                          <a:ea typeface="Calibri"/>
                          <a:cs typeface="Times New Roman"/>
                        </a:rPr>
                        <a:t>vyksta</a:t>
                      </a:r>
                      <a:r>
                        <a:rPr lang="en-US" sz="1500" dirty="0">
                          <a:latin typeface="Times New Roman"/>
                          <a:ea typeface="Calibri"/>
                          <a:cs typeface="Times New Roman"/>
                        </a:rPr>
                        <a:t>? </a:t>
                      </a:r>
                      <a:r>
                        <a:rPr lang="en-US" sz="1500" dirty="0" err="1">
                          <a:latin typeface="Times New Roman"/>
                          <a:ea typeface="Calibri"/>
                          <a:cs typeface="Times New Roman"/>
                        </a:rPr>
                        <a:t>Šaukštai</a:t>
                      </a:r>
                      <a:r>
                        <a:rPr lang="en-US" sz="1500" dirty="0">
                          <a:latin typeface="Times New Roman"/>
                          <a:ea typeface="Calibri"/>
                          <a:cs typeface="Times New Roman"/>
                        </a:rPr>
                        <a:t> </a:t>
                      </a:r>
                      <a:r>
                        <a:rPr lang="en-US" sz="1500" dirty="0" err="1">
                          <a:latin typeface="Times New Roman"/>
                          <a:ea typeface="Calibri"/>
                          <a:cs typeface="Times New Roman"/>
                        </a:rPr>
                        <a:t>yra</a:t>
                      </a:r>
                      <a:r>
                        <a:rPr lang="en-US" sz="1500" dirty="0">
                          <a:latin typeface="Times New Roman"/>
                          <a:ea typeface="Calibri"/>
                          <a:cs typeface="Times New Roman"/>
                        </a:rPr>
                        <a:t> </a:t>
                      </a:r>
                      <a:r>
                        <a:rPr lang="en-US" sz="1500" dirty="0" err="1">
                          <a:latin typeface="Times New Roman"/>
                          <a:ea typeface="Calibri"/>
                          <a:cs typeface="Times New Roman"/>
                        </a:rPr>
                        <a:t>sunkūs</a:t>
                      </a:r>
                      <a:r>
                        <a:rPr lang="en-US" sz="1500" dirty="0">
                          <a:latin typeface="Times New Roman"/>
                          <a:ea typeface="Calibri"/>
                          <a:cs typeface="Times New Roman"/>
                        </a:rPr>
                        <a:t>, </a:t>
                      </a:r>
                      <a:r>
                        <a:rPr lang="en-US" sz="1500" dirty="0" err="1">
                          <a:latin typeface="Times New Roman"/>
                          <a:ea typeface="Calibri"/>
                          <a:cs typeface="Times New Roman"/>
                        </a:rPr>
                        <a:t>todėl</a:t>
                      </a:r>
                      <a:r>
                        <a:rPr lang="en-US" sz="1500" dirty="0">
                          <a:latin typeface="Times New Roman"/>
                          <a:ea typeface="Calibri"/>
                          <a:cs typeface="Times New Roman"/>
                        </a:rPr>
                        <a:t> </a:t>
                      </a:r>
                      <a:r>
                        <a:rPr lang="en-US" sz="1500" dirty="0" err="1">
                          <a:latin typeface="Times New Roman"/>
                          <a:ea typeface="Calibri"/>
                          <a:cs typeface="Times New Roman"/>
                        </a:rPr>
                        <a:t>skęsta</a:t>
                      </a:r>
                      <a:r>
                        <a:rPr lang="en-US" sz="1500" dirty="0">
                          <a:latin typeface="Times New Roman"/>
                          <a:ea typeface="Calibri"/>
                          <a:cs typeface="Times New Roman"/>
                        </a:rPr>
                        <a:t>, </a:t>
                      </a:r>
                      <a:r>
                        <a:rPr lang="en-US" sz="1500" dirty="0" err="1">
                          <a:latin typeface="Times New Roman"/>
                          <a:ea typeface="Calibri"/>
                          <a:cs typeface="Times New Roman"/>
                        </a:rPr>
                        <a:t>kamuoliukai</a:t>
                      </a:r>
                      <a:r>
                        <a:rPr lang="en-US" sz="1500" dirty="0">
                          <a:latin typeface="Times New Roman"/>
                          <a:ea typeface="Calibri"/>
                          <a:cs typeface="Times New Roman"/>
                        </a:rPr>
                        <a:t>, </a:t>
                      </a:r>
                      <a:r>
                        <a:rPr lang="en-US" sz="1500" dirty="0" err="1">
                          <a:latin typeface="Times New Roman"/>
                          <a:ea typeface="Calibri"/>
                          <a:cs typeface="Times New Roman"/>
                        </a:rPr>
                        <a:t>šakelės</a:t>
                      </a:r>
                      <a:r>
                        <a:rPr lang="en-US" sz="1500" dirty="0">
                          <a:latin typeface="Times New Roman"/>
                          <a:ea typeface="Calibri"/>
                          <a:cs typeface="Times New Roman"/>
                        </a:rPr>
                        <a:t>, </a:t>
                      </a:r>
                      <a:r>
                        <a:rPr lang="en-US" sz="1500" dirty="0" err="1">
                          <a:latin typeface="Times New Roman"/>
                          <a:ea typeface="Calibri"/>
                          <a:cs typeface="Times New Roman"/>
                        </a:rPr>
                        <a:t>lapeliai</a:t>
                      </a:r>
                      <a:r>
                        <a:rPr lang="en-US" sz="1500" dirty="0">
                          <a:latin typeface="Times New Roman"/>
                          <a:ea typeface="Calibri"/>
                          <a:cs typeface="Times New Roman"/>
                        </a:rPr>
                        <a:t>, </a:t>
                      </a:r>
                      <a:r>
                        <a:rPr lang="en-US" sz="1500" dirty="0" err="1">
                          <a:latin typeface="Times New Roman"/>
                          <a:ea typeface="Calibri"/>
                          <a:cs typeface="Times New Roman"/>
                        </a:rPr>
                        <a:t>popieriniai</a:t>
                      </a:r>
                      <a:r>
                        <a:rPr lang="en-US" sz="1500" dirty="0">
                          <a:latin typeface="Times New Roman"/>
                          <a:ea typeface="Calibri"/>
                          <a:cs typeface="Times New Roman"/>
                        </a:rPr>
                        <a:t> </a:t>
                      </a:r>
                      <a:r>
                        <a:rPr lang="en-US" sz="1500" dirty="0" err="1">
                          <a:latin typeface="Times New Roman"/>
                          <a:ea typeface="Calibri"/>
                          <a:cs typeface="Times New Roman"/>
                        </a:rPr>
                        <a:t>laiveliai</a:t>
                      </a:r>
                      <a:r>
                        <a:rPr lang="en-US" sz="1500" dirty="0">
                          <a:latin typeface="Times New Roman"/>
                          <a:ea typeface="Calibri"/>
                          <a:cs typeface="Times New Roman"/>
                        </a:rPr>
                        <a:t> - ne, </a:t>
                      </a:r>
                      <a:r>
                        <a:rPr lang="en-US" sz="1500" dirty="0" err="1">
                          <a:latin typeface="Times New Roman"/>
                          <a:ea typeface="Calibri"/>
                          <a:cs typeface="Times New Roman"/>
                        </a:rPr>
                        <a:t>nes</a:t>
                      </a:r>
                      <a:r>
                        <a:rPr lang="en-US" sz="1500" dirty="0">
                          <a:latin typeface="Times New Roman"/>
                          <a:ea typeface="Calibri"/>
                          <a:cs typeface="Times New Roman"/>
                        </a:rPr>
                        <a:t> </a:t>
                      </a:r>
                      <a:r>
                        <a:rPr lang="en-US" sz="1500" dirty="0" err="1">
                          <a:latin typeface="Times New Roman"/>
                          <a:ea typeface="Calibri"/>
                          <a:cs typeface="Times New Roman"/>
                        </a:rPr>
                        <a:t>yra</a:t>
                      </a:r>
                      <a:r>
                        <a:rPr lang="en-US" sz="1500" dirty="0">
                          <a:latin typeface="Times New Roman"/>
                          <a:ea typeface="Calibri"/>
                          <a:cs typeface="Times New Roman"/>
                        </a:rPr>
                        <a:t> </a:t>
                      </a:r>
                      <a:r>
                        <a:rPr lang="en-US" sz="1500" dirty="0" err="1">
                          <a:latin typeface="Times New Roman"/>
                          <a:ea typeface="Calibri"/>
                          <a:cs typeface="Times New Roman"/>
                        </a:rPr>
                        <a:t>lengvi</a:t>
                      </a:r>
                      <a:r>
                        <a:rPr lang="en-US" sz="1500" dirty="0">
                          <a:latin typeface="Times New Roman"/>
                          <a:ea typeface="Calibri"/>
                          <a:cs typeface="Times New Roman"/>
                        </a:rPr>
                        <a:t>.</a:t>
                      </a:r>
                      <a:endParaRPr lang="lt-LT" sz="1500" dirty="0">
                        <a:latin typeface="Times New Roman"/>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56320">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49033" marR="49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smagiai</a:t>
                      </a:r>
                      <a:r>
                        <a:rPr lang="en-US" sz="1500" dirty="0">
                          <a:latin typeface="Times New Roman"/>
                          <a:ea typeface="Calibri"/>
                          <a:cs typeface="Times New Roman"/>
                        </a:rPr>
                        <a:t> </a:t>
                      </a:r>
                      <a:r>
                        <a:rPr lang="en-US" sz="1500" dirty="0" err="1">
                          <a:latin typeface="Times New Roman"/>
                          <a:ea typeface="Calibri"/>
                          <a:cs typeface="Times New Roman"/>
                        </a:rPr>
                        <a:t>praleido</a:t>
                      </a:r>
                      <a:r>
                        <a:rPr lang="en-US" sz="1500" dirty="0">
                          <a:latin typeface="Times New Roman"/>
                          <a:ea typeface="Calibri"/>
                          <a:cs typeface="Times New Roman"/>
                        </a:rPr>
                        <a:t> </a:t>
                      </a:r>
                      <a:r>
                        <a:rPr lang="en-US" sz="1500" dirty="0" err="1">
                          <a:latin typeface="Times New Roman"/>
                          <a:ea typeface="Calibri"/>
                          <a:cs typeface="Times New Roman"/>
                        </a:rPr>
                        <a:t>laiką</a:t>
                      </a:r>
                      <a:r>
                        <a:rPr lang="en-US" sz="1500" dirty="0">
                          <a:latin typeface="Times New Roman"/>
                          <a:ea typeface="Calibri"/>
                          <a:cs typeface="Times New Roman"/>
                        </a:rPr>
                        <a:t>, </a:t>
                      </a:r>
                      <a:r>
                        <a:rPr lang="en-US" sz="1500" dirty="0" err="1">
                          <a:latin typeface="Times New Roman"/>
                          <a:ea typeface="Calibri"/>
                          <a:cs typeface="Times New Roman"/>
                        </a:rPr>
                        <a:t>pratinosi</a:t>
                      </a:r>
                      <a:r>
                        <a:rPr lang="en-US" sz="1500" dirty="0">
                          <a:latin typeface="Times New Roman"/>
                          <a:ea typeface="Calibri"/>
                          <a:cs typeface="Times New Roman"/>
                        </a:rPr>
                        <a:t> </a:t>
                      </a:r>
                      <a:r>
                        <a:rPr lang="en-US" sz="1500" dirty="0" err="1">
                          <a:latin typeface="Times New Roman"/>
                          <a:ea typeface="Calibri"/>
                          <a:cs typeface="Times New Roman"/>
                        </a:rPr>
                        <a:t>stebėti</a:t>
                      </a:r>
                      <a:r>
                        <a:rPr lang="en-US" sz="1500" dirty="0">
                          <a:latin typeface="Times New Roman"/>
                          <a:ea typeface="Calibri"/>
                          <a:cs typeface="Times New Roman"/>
                        </a:rPr>
                        <a:t>, </a:t>
                      </a:r>
                      <a:r>
                        <a:rPr lang="en-US" sz="1500" dirty="0" err="1">
                          <a:latin typeface="Times New Roman"/>
                          <a:ea typeface="Calibri"/>
                          <a:cs typeface="Times New Roman"/>
                        </a:rPr>
                        <a:t>džiūgavo</a:t>
                      </a:r>
                      <a:r>
                        <a:rPr lang="en-US" sz="1500" dirty="0">
                          <a:latin typeface="Times New Roman"/>
                          <a:ea typeface="Calibri"/>
                          <a:cs typeface="Times New Roman"/>
                        </a:rPr>
                        <a:t>, </a:t>
                      </a:r>
                      <a:r>
                        <a:rPr lang="en-US" sz="1500" dirty="0" err="1">
                          <a:latin typeface="Times New Roman"/>
                          <a:ea typeface="Calibri"/>
                          <a:cs typeface="Times New Roman"/>
                        </a:rPr>
                        <a:t>praplėtė</a:t>
                      </a:r>
                      <a:r>
                        <a:rPr lang="en-US" sz="1500" dirty="0">
                          <a:latin typeface="Times New Roman"/>
                          <a:ea typeface="Calibri"/>
                          <a:cs typeface="Times New Roman"/>
                        </a:rPr>
                        <a:t> </a:t>
                      </a:r>
                      <a:r>
                        <a:rPr lang="en-US" sz="1500" dirty="0" err="1">
                          <a:latin typeface="Times New Roman"/>
                          <a:ea typeface="Calibri"/>
                          <a:cs typeface="Times New Roman"/>
                        </a:rPr>
                        <a:t>savo</a:t>
                      </a:r>
                      <a:r>
                        <a:rPr lang="en-US" sz="1500" dirty="0">
                          <a:latin typeface="Times New Roman"/>
                          <a:ea typeface="Calibri"/>
                          <a:cs typeface="Times New Roman"/>
                        </a:rPr>
                        <a:t> </a:t>
                      </a:r>
                      <a:r>
                        <a:rPr lang="en-US" sz="1500" dirty="0" err="1">
                          <a:latin typeface="Times New Roman"/>
                          <a:ea typeface="Calibri"/>
                          <a:cs typeface="Times New Roman"/>
                        </a:rPr>
                        <a:t>žinias</a:t>
                      </a:r>
                      <a:r>
                        <a:rPr lang="en-US" sz="1500" dirty="0">
                          <a:latin typeface="Times New Roman"/>
                          <a:ea typeface="Calibri"/>
                          <a:cs typeface="Times New Roman"/>
                        </a:rPr>
                        <a:t> </a:t>
                      </a:r>
                      <a:r>
                        <a:rPr lang="en-US" sz="1500" dirty="0" err="1">
                          <a:latin typeface="Times New Roman"/>
                          <a:ea typeface="Calibri"/>
                          <a:cs typeface="Times New Roman"/>
                        </a:rPr>
                        <a:t>apie</a:t>
                      </a:r>
                      <a:r>
                        <a:rPr lang="en-US" sz="1500" dirty="0">
                          <a:latin typeface="Times New Roman"/>
                          <a:ea typeface="Calibri"/>
                          <a:cs typeface="Times New Roman"/>
                        </a:rPr>
                        <a:t> </a:t>
                      </a:r>
                      <a:r>
                        <a:rPr lang="en-US" sz="1500" dirty="0" err="1">
                          <a:latin typeface="Times New Roman"/>
                          <a:ea typeface="Calibri"/>
                          <a:cs typeface="Times New Roman"/>
                        </a:rPr>
                        <a:t>juos</a:t>
                      </a:r>
                      <a:r>
                        <a:rPr lang="en-US" sz="1500" dirty="0">
                          <a:latin typeface="Times New Roman"/>
                          <a:ea typeface="Calibri"/>
                          <a:cs typeface="Times New Roman"/>
                        </a:rPr>
                        <a:t> </a:t>
                      </a:r>
                      <a:r>
                        <a:rPr lang="en-US" sz="1500" dirty="0" err="1">
                          <a:latin typeface="Times New Roman"/>
                          <a:ea typeface="Calibri"/>
                          <a:cs typeface="Times New Roman"/>
                        </a:rPr>
                        <a:t>supantį</a:t>
                      </a:r>
                      <a:r>
                        <a:rPr lang="en-US" sz="1500" dirty="0">
                          <a:latin typeface="Times New Roman"/>
                          <a:ea typeface="Calibri"/>
                          <a:cs typeface="Times New Roman"/>
                        </a:rPr>
                        <a:t> </a:t>
                      </a:r>
                      <a:r>
                        <a:rPr lang="en-US" sz="1500" dirty="0" err="1">
                          <a:latin typeface="Times New Roman"/>
                          <a:ea typeface="Calibri"/>
                          <a:cs typeface="Times New Roman"/>
                        </a:rPr>
                        <a:t>pasaulį</a:t>
                      </a:r>
                      <a:r>
                        <a:rPr lang="en-US" sz="1500" dirty="0">
                          <a:latin typeface="Times New Roman"/>
                          <a:ea typeface="Calibri"/>
                          <a:cs typeface="Times New Roman"/>
                        </a:rPr>
                        <a:t>.</a:t>
                      </a:r>
                      <a:endParaRPr lang="en-US" sz="1500" dirty="0">
                        <a:latin typeface="Calibri"/>
                        <a:ea typeface="Calibri"/>
                        <a:cs typeface="Times New Roman"/>
                      </a:endParaRPr>
                    </a:p>
                  </a:txBody>
                  <a:tcPr marL="49033" marR="49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097" name="Rectangle 1"/>
          <p:cNvSpPr>
            <a:spLocks noChangeArrowheads="1"/>
          </p:cNvSpPr>
          <p:nvPr/>
        </p:nvSpPr>
        <p:spPr bwMode="auto">
          <a:xfrm>
            <a:off x="0" y="21429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a:t>
            </a:r>
            <a:r>
              <a:rPr kumimoji="0" lang="lt-LT"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KĘSTA</a:t>
            </a:r>
            <a:r>
              <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lt-LT"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NESKĘSTA</a:t>
            </a:r>
            <a:r>
              <a:rPr lang="en-US" sz="3200" b="1" dirty="0">
                <a:latin typeface="Times New Roman" pitchFamily="18" charset="0"/>
                <a:ea typeface="Calibri"/>
                <a:cs typeface="Times New Roman" pitchFamily="18" charset="0"/>
              </a:rPr>
              <a:t>”</a:t>
            </a: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pic>
        <p:nvPicPr>
          <p:cNvPr id="3" name="Рисунок 2" descr="1.jpg"/>
          <p:cNvPicPr>
            <a:picLocks noChangeAspect="1"/>
          </p:cNvPicPr>
          <p:nvPr/>
        </p:nvPicPr>
        <p:blipFill>
          <a:blip r:embed="rId2" cstate="print"/>
          <a:stretch>
            <a:fillRect/>
          </a:stretch>
        </p:blipFill>
        <p:spPr>
          <a:xfrm rot="5400000">
            <a:off x="6016" y="1177529"/>
            <a:ext cx="2540091" cy="1905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2.jpg"/>
          <p:cNvPicPr>
            <a:picLocks noChangeAspect="1"/>
          </p:cNvPicPr>
          <p:nvPr/>
        </p:nvPicPr>
        <p:blipFill>
          <a:blip r:embed="rId3" cstate="print"/>
          <a:stretch>
            <a:fillRect/>
          </a:stretch>
        </p:blipFill>
        <p:spPr>
          <a:xfrm rot="5400000">
            <a:off x="918728" y="4080470"/>
            <a:ext cx="2640000" cy="19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3.jpg"/>
          <p:cNvPicPr>
            <a:picLocks noChangeAspect="1"/>
          </p:cNvPicPr>
          <p:nvPr/>
        </p:nvPicPr>
        <p:blipFill>
          <a:blip r:embed="rId4" cstate="print"/>
          <a:stretch>
            <a:fillRect/>
          </a:stretch>
        </p:blipFill>
        <p:spPr>
          <a:xfrm rot="5400000">
            <a:off x="6242264" y="4116190"/>
            <a:ext cx="2640000" cy="19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4.jpg"/>
          <p:cNvPicPr>
            <a:picLocks noChangeAspect="1"/>
          </p:cNvPicPr>
          <p:nvPr/>
        </p:nvPicPr>
        <p:blipFill>
          <a:blip r:embed="rId5" cstate="print"/>
          <a:stretch>
            <a:fillRect/>
          </a:stretch>
        </p:blipFill>
        <p:spPr>
          <a:xfrm rot="5400000">
            <a:off x="3359621" y="1522534"/>
            <a:ext cx="2543999" cy="190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descr="5.jpg"/>
          <p:cNvPicPr>
            <a:picLocks noChangeAspect="1"/>
          </p:cNvPicPr>
          <p:nvPr/>
        </p:nvPicPr>
        <p:blipFill>
          <a:blip r:embed="rId6" cstate="print"/>
          <a:stretch>
            <a:fillRect/>
          </a:stretch>
        </p:blipFill>
        <p:spPr>
          <a:xfrm rot="5400000">
            <a:off x="6688892" y="1097794"/>
            <a:ext cx="2495999" cy="18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505" name="Rectangle 1"/>
          <p:cNvSpPr>
            <a:spLocks noChangeArrowheads="1"/>
          </p:cNvSpPr>
          <p:nvPr/>
        </p:nvSpPr>
        <p:spPr bwMode="auto">
          <a:xfrm>
            <a:off x="0" y="21429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600" b="1" dirty="0">
                <a:latin typeface="Times New Roman" pitchFamily="18" charset="0"/>
                <a:ea typeface="Calibri" pitchFamily="34" charset="0"/>
                <a:cs typeface="Times New Roman" pitchFamily="18" charset="0"/>
              </a:rPr>
              <a:t>,,S</a:t>
            </a:r>
            <a:r>
              <a:rPr lang="lt-LT" sz="3600" b="1" dirty="0">
                <a:latin typeface="Times New Roman" pitchFamily="18" charset="0"/>
                <a:ea typeface="Calibri" pitchFamily="34" charset="0"/>
                <a:cs typeface="Times New Roman" pitchFamily="18" charset="0"/>
              </a:rPr>
              <a:t>KĘSTA</a:t>
            </a:r>
            <a:r>
              <a:rPr lang="en-US" sz="3600" b="1" dirty="0">
                <a:latin typeface="Times New Roman" pitchFamily="18" charset="0"/>
                <a:ea typeface="Calibri" pitchFamily="34" charset="0"/>
                <a:cs typeface="Times New Roman" pitchFamily="18" charset="0"/>
              </a:rPr>
              <a:t>-</a:t>
            </a:r>
            <a:r>
              <a:rPr lang="lt-LT" sz="3600" b="1" dirty="0">
                <a:latin typeface="Times New Roman" pitchFamily="18" charset="0"/>
                <a:ea typeface="Calibri" pitchFamily="34" charset="0"/>
                <a:cs typeface="Times New Roman" pitchFamily="18" charset="0"/>
              </a:rPr>
              <a:t>NESKĘSTA</a:t>
            </a:r>
            <a:r>
              <a:rPr lang="en-US" sz="3600" b="1" dirty="0">
                <a:latin typeface="Times New Roman" pitchFamily="18" charset="0"/>
                <a:ea typeface="Calibri"/>
                <a:cs typeface="Times New Roman" pitchFamily="18" charset="0"/>
              </a:rPr>
              <a:t>”</a:t>
            </a:r>
            <a:endParaRPr lang="en-US" sz="3600" b="1" dirty="0">
              <a:latin typeface="Times New Roman" pitchFamily="18" charset="0"/>
              <a:cs typeface="Times New Roman" pitchFamily="18" charset="0"/>
            </a:endParaRPr>
          </a:p>
        </p:txBody>
      </p:sp>
      <p:pic>
        <p:nvPicPr>
          <p:cNvPr id="10" name="Picture 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4876" y="5286388"/>
            <a:ext cx="1297429" cy="11047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273050"/>
            <a:ext cx="8258204" cy="5853113"/>
          </a:xfrm>
        </p:spPr>
        <p:txBody>
          <a:bodyPr/>
          <a:lstStyle/>
          <a:p>
            <a:pPr>
              <a:buNone/>
            </a:pPr>
            <a:endParaRPr lang="ru-RU"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85720" y="928671"/>
          <a:ext cx="8643998" cy="5811614"/>
        </p:xfrm>
        <a:graphic>
          <a:graphicData uri="http://schemas.openxmlformats.org/drawingml/2006/table">
            <a:tbl>
              <a:tblPr/>
              <a:tblGrid>
                <a:gridCol w="2342064">
                  <a:extLst>
                    <a:ext uri="{9D8B030D-6E8A-4147-A177-3AD203B41FA5}">
                      <a16:colId xmlns:a16="http://schemas.microsoft.com/office/drawing/2014/main" xmlns="" val="20000"/>
                    </a:ext>
                  </a:extLst>
                </a:gridCol>
                <a:gridCol w="6301934">
                  <a:extLst>
                    <a:ext uri="{9D8B030D-6E8A-4147-A177-3AD203B41FA5}">
                      <a16:colId xmlns:a16="http://schemas.microsoft.com/office/drawing/2014/main" xmlns="" val="20001"/>
                    </a:ext>
                  </a:extLst>
                </a:gridCol>
              </a:tblGrid>
              <a:tr h="353306">
                <a:tc>
                  <a:txBody>
                    <a:bodyPr/>
                    <a:lstStyle/>
                    <a:p>
                      <a:pPr>
                        <a:lnSpc>
                          <a:spcPct val="150000"/>
                        </a:lnSpc>
                        <a:spcBef>
                          <a:spcPts val="1200"/>
                        </a:spcBef>
                        <a:spcAft>
                          <a:spcPts val="0"/>
                        </a:spcAft>
                      </a:pPr>
                      <a:r>
                        <a:rPr lang="en-US" sz="1500" b="1" dirty="0" err="1">
                          <a:latin typeface="Times New Roman" pitchFamily="18" charset="0"/>
                          <a:ea typeface="Calibri"/>
                          <a:cs typeface="Times New Roman" pitchFamily="18" charset="0"/>
                        </a:rPr>
                        <a:t>Mokytojo</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vardas</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pavardė</a:t>
                      </a:r>
                      <a:endParaRPr lang="en-US" sz="1500" b="1" dirty="0">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pitchFamily="18" charset="0"/>
                          <a:ea typeface="Calibri"/>
                          <a:cs typeface="Times New Roman" pitchFamily="18" charset="0"/>
                        </a:rPr>
                        <a:t>Oksana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Būtienė</a:t>
                      </a:r>
                      <a:endParaRPr lang="en-US" sz="1500" dirty="0">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3306">
                <a:tc>
                  <a:txBody>
                    <a:bodyPr/>
                    <a:lstStyle/>
                    <a:p>
                      <a:pPr>
                        <a:lnSpc>
                          <a:spcPct val="150000"/>
                        </a:lnSpc>
                        <a:spcBef>
                          <a:spcPts val="1200"/>
                        </a:spcBef>
                        <a:spcAft>
                          <a:spcPts val="0"/>
                        </a:spcAft>
                      </a:pPr>
                      <a:r>
                        <a:rPr lang="en-US" sz="1500" b="1" dirty="0" err="1">
                          <a:latin typeface="Times New Roman" pitchFamily="18" charset="0"/>
                          <a:ea typeface="Calibri"/>
                          <a:cs typeface="Times New Roman" pitchFamily="18" charset="0"/>
                        </a:rPr>
                        <a:t>Grupės</a:t>
                      </a:r>
                      <a:r>
                        <a:rPr lang="en-US" sz="1500" b="1" dirty="0">
                          <a:latin typeface="Times New Roman" pitchFamily="18" charset="0"/>
                          <a:ea typeface="Calibri"/>
                          <a:cs typeface="Times New Roman" pitchFamily="18" charset="0"/>
                        </a:rPr>
                        <a:t> </a:t>
                      </a:r>
                      <a:r>
                        <a:rPr lang="en-US" sz="1500" b="1" dirty="0" err="1">
                          <a:latin typeface="Times New Roman" pitchFamily="18" charset="0"/>
                          <a:ea typeface="Calibri"/>
                          <a:cs typeface="Times New Roman" pitchFamily="18" charset="0"/>
                        </a:rPr>
                        <a:t>pavadinimas</a:t>
                      </a:r>
                      <a:endParaRPr lang="en-US" sz="1500" b="1" dirty="0">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pitchFamily="18" charset="0"/>
                          <a:ea typeface="Calibri"/>
                          <a:cs typeface="Times New Roman" pitchFamily="18" charset="0"/>
                        </a:rPr>
                        <a:t>,,</a:t>
                      </a:r>
                      <a:r>
                        <a:rPr lang="en-US" sz="1500" dirty="0" err="1">
                          <a:latin typeface="Times New Roman" pitchFamily="18" charset="0"/>
                          <a:ea typeface="Calibri"/>
                          <a:cs typeface="Times New Roman" pitchFamily="18" charset="0"/>
                        </a:rPr>
                        <a:t>Gėlytė</a:t>
                      </a:r>
                      <a:r>
                        <a:rPr lang="en-US" sz="1500" dirty="0">
                          <a:latin typeface="Times New Roman" pitchFamily="18" charset="0"/>
                          <a:ea typeface="Calibri"/>
                          <a:cs typeface="Times New Roman" pitchFamily="18" charset="0"/>
                        </a:rPr>
                        <a:t>”</a:t>
                      </a: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3306">
                <a:tc>
                  <a:txBody>
                    <a:bodyPr/>
                    <a:lstStyle/>
                    <a:p>
                      <a:pPr>
                        <a:lnSpc>
                          <a:spcPct val="150000"/>
                        </a:lnSpc>
                        <a:spcBef>
                          <a:spcPts val="1200"/>
                        </a:spcBef>
                        <a:spcAft>
                          <a:spcPts val="0"/>
                        </a:spcAft>
                      </a:pPr>
                      <a:r>
                        <a:rPr lang="en-US" sz="1500" b="1" dirty="0" err="1">
                          <a:latin typeface="Times New Roman" pitchFamily="18" charset="0"/>
                          <a:ea typeface="Calibri"/>
                          <a:cs typeface="Times New Roman" pitchFamily="18" charset="0"/>
                        </a:rPr>
                        <a:t>Tikslas</a:t>
                      </a:r>
                      <a:endParaRPr lang="en-US" sz="1500" b="1" dirty="0">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err="1">
                          <a:latin typeface="Times New Roman" pitchFamily="18" charset="0"/>
                          <a:ea typeface="Calibri"/>
                          <a:cs typeface="Times New Roman" pitchFamily="18" charset="0"/>
                        </a:rPr>
                        <a:t>Pažinti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savybes</a:t>
                      </a:r>
                      <a:r>
                        <a:rPr lang="en-US" sz="1500" dirty="0">
                          <a:latin typeface="Times New Roman" pitchFamily="18" charset="0"/>
                          <a:ea typeface="Calibri"/>
                          <a:cs typeface="Times New Roman" pitchFamily="18" charset="0"/>
                        </a:rPr>
                        <a:t>.</a:t>
                      </a: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8841">
                <a:tc>
                  <a:txBody>
                    <a:bodyPr/>
                    <a:lstStyle/>
                    <a:p>
                      <a:pPr>
                        <a:lnSpc>
                          <a:spcPct val="150000"/>
                        </a:lnSpc>
                        <a:spcBef>
                          <a:spcPts val="1200"/>
                        </a:spcBef>
                        <a:spcAft>
                          <a:spcPts val="1000"/>
                        </a:spcAft>
                      </a:pPr>
                      <a:r>
                        <a:rPr lang="en-US" sz="1500" b="1" dirty="0" err="1">
                          <a:solidFill>
                            <a:srgbClr val="000000"/>
                          </a:solidFill>
                          <a:latin typeface="Times New Roman" pitchFamily="18" charset="0"/>
                          <a:ea typeface="Calibri"/>
                          <a:cs typeface="Times New Roman" pitchFamily="18" charset="0"/>
                        </a:rPr>
                        <a:t>Kokio</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amžiaus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vaikams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skirtas</a:t>
                      </a:r>
                      <a:endParaRPr lang="en-US" sz="1500" b="1" dirty="0">
                        <a:solidFill>
                          <a:srgbClr val="000000"/>
                        </a:solidFill>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1500" dirty="0">
                          <a:latin typeface="Times New Roman" pitchFamily="18" charset="0"/>
                          <a:ea typeface="Calibri"/>
                          <a:cs typeface="Times New Roman" pitchFamily="18" charset="0"/>
                        </a:rPr>
                        <a:t>2-3 </a:t>
                      </a:r>
                      <a:r>
                        <a:rPr lang="en-US" sz="1500" dirty="0" err="1">
                          <a:latin typeface="Times New Roman" pitchFamily="18" charset="0"/>
                          <a:ea typeface="Calibri"/>
                          <a:cs typeface="Times New Roman" pitchFamily="18" charset="0"/>
                        </a:rPr>
                        <a:t>metai</a:t>
                      </a:r>
                      <a:endParaRPr lang="en-US" sz="1500" dirty="0">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28560">
                <a:tc>
                  <a:txBody>
                    <a:bodyPr/>
                    <a:lstStyle/>
                    <a:p>
                      <a:pPr>
                        <a:lnSpc>
                          <a:spcPct val="150000"/>
                        </a:lnSpc>
                        <a:spcBef>
                          <a:spcPts val="1200"/>
                        </a:spcBef>
                        <a:spcAft>
                          <a:spcPts val="0"/>
                        </a:spcAft>
                      </a:pPr>
                      <a:r>
                        <a:rPr lang="en-US" sz="1500" b="1" dirty="0" err="1">
                          <a:solidFill>
                            <a:srgbClr val="000000"/>
                          </a:solidFill>
                          <a:latin typeface="Times New Roman" pitchFamily="18" charset="0"/>
                          <a:ea typeface="Calibri"/>
                          <a:cs typeface="Times New Roman" pitchFamily="18" charset="0"/>
                        </a:rPr>
                        <a:t>Priemonės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ir</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medžiagos</a:t>
                      </a:r>
                      <a:endParaRPr lang="en-US" sz="1500" b="1" dirty="0">
                        <a:solidFill>
                          <a:srgbClr val="000000"/>
                        </a:solidFill>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Bef>
                          <a:spcPts val="1200"/>
                        </a:spcBef>
                        <a:spcAft>
                          <a:spcPts val="0"/>
                        </a:spcAft>
                        <a:buFont typeface="+mj-lt"/>
                        <a:buAutoNum type="arabicPeriod"/>
                      </a:pPr>
                      <a:r>
                        <a:rPr lang="en-US" sz="1500" dirty="0" err="1">
                          <a:latin typeface="Times New Roman" pitchFamily="18" charset="0"/>
                          <a:ea typeface="Calibri"/>
                          <a:cs typeface="Times New Roman" pitchFamily="18" charset="0"/>
                        </a:rPr>
                        <a:t>Popieriniai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rankšluosčiai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flomasteriai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šiltas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a:t>
                      </a:r>
                    </a:p>
                    <a:p>
                      <a:pPr marL="342900" lvl="0" indent="-342900" algn="just">
                        <a:lnSpc>
                          <a:spcPct val="100000"/>
                        </a:lnSpc>
                        <a:spcBef>
                          <a:spcPts val="1200"/>
                        </a:spcBef>
                        <a:spcAft>
                          <a:spcPts val="0"/>
                        </a:spcAft>
                        <a:buFont typeface="+mj-lt"/>
                        <a:buAutoNum type="arabicPeriod"/>
                      </a:pPr>
                      <a:r>
                        <a:rPr lang="en-US" sz="1500" dirty="0" err="1">
                          <a:latin typeface="Times New Roman" pitchFamily="18" charset="0"/>
                          <a:ea typeface="Calibri"/>
                          <a:cs typeface="Times New Roman" pitchFamily="18" charset="0"/>
                        </a:rPr>
                        <a:t>Saldainiai</a:t>
                      </a:r>
                      <a:r>
                        <a:rPr lang="en-US" sz="1500" dirty="0">
                          <a:latin typeface="Times New Roman" pitchFamily="18" charset="0"/>
                          <a:ea typeface="Calibri"/>
                          <a:cs typeface="Times New Roman" pitchFamily="18" charset="0"/>
                        </a:rPr>
                        <a:t> “Skittles”.</a:t>
                      </a: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22878">
                <a:tc>
                  <a:txBody>
                    <a:bodyPr/>
                    <a:lstStyle/>
                    <a:p>
                      <a:pPr>
                        <a:lnSpc>
                          <a:spcPct val="115000"/>
                        </a:lnSpc>
                        <a:spcBef>
                          <a:spcPts val="1200"/>
                        </a:spcBef>
                        <a:spcAft>
                          <a:spcPts val="1000"/>
                        </a:spcAft>
                      </a:pPr>
                      <a:r>
                        <a:rPr lang="en-US" sz="1500" b="1" dirty="0" err="1">
                          <a:solidFill>
                            <a:srgbClr val="000000"/>
                          </a:solidFill>
                          <a:latin typeface="Times New Roman" pitchFamily="18" charset="0"/>
                          <a:ea typeface="Calibri"/>
                          <a:cs typeface="Times New Roman" pitchFamily="18" charset="0"/>
                        </a:rPr>
                        <a:t>Trumpas</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eksperimento</a:t>
                      </a:r>
                      <a:r>
                        <a:rPr lang="en-US" sz="1500" b="1" dirty="0">
                          <a:solidFill>
                            <a:srgbClr val="000000"/>
                          </a:solidFill>
                          <a:latin typeface="Times New Roman" pitchFamily="18" charset="0"/>
                          <a:ea typeface="Calibri"/>
                          <a:cs typeface="Times New Roman" pitchFamily="18" charset="0"/>
                        </a:rPr>
                        <a:t> </a:t>
                      </a:r>
                      <a:r>
                        <a:rPr lang="en-US" sz="1500" b="1" dirty="0" err="1">
                          <a:solidFill>
                            <a:srgbClr val="000000"/>
                          </a:solidFill>
                          <a:latin typeface="Times New Roman" pitchFamily="18" charset="0"/>
                          <a:ea typeface="Calibri"/>
                          <a:cs typeface="Times New Roman" pitchFamily="18" charset="0"/>
                        </a:rPr>
                        <a:t>aprašymas</a:t>
                      </a:r>
                      <a:endParaRPr lang="en-US" sz="1500" b="1" dirty="0">
                        <a:solidFill>
                          <a:srgbClr val="000000"/>
                        </a:solidFill>
                        <a:latin typeface="Times New Roman" pitchFamily="18" charset="0"/>
                        <a:ea typeface="Calibri"/>
                        <a:cs typeface="Times New Roman" pitchFamily="18" charset="0"/>
                      </a:endParaRP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Bef>
                          <a:spcPts val="1200"/>
                        </a:spcBef>
                        <a:spcAft>
                          <a:spcPts val="0"/>
                        </a:spcAft>
                        <a:buFont typeface="+mj-lt"/>
                        <a:buAutoNum type="arabicPeriod"/>
                      </a:pPr>
                      <a:r>
                        <a:rPr lang="en-US" sz="1500" dirty="0" err="1">
                          <a:latin typeface="Times New Roman" pitchFamily="18" charset="0"/>
                          <a:ea typeface="Calibri"/>
                          <a:cs typeface="Times New Roman" pitchFamily="18" charset="0"/>
                        </a:rPr>
                        <a:t>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flomasteriais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taškuoja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popieriniame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rankšluostyje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raštą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Eksperimento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metu</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įvardina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spalvas</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lėkštę</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pripildytą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šiltu</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vandeniu</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dedami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raštuoti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popieriniai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rankšluosčiai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Dažai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liko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vandenyje</a:t>
                      </a:r>
                      <a:r>
                        <a:rPr lang="en-US" sz="1500" dirty="0">
                          <a:latin typeface="Times New Roman" pitchFamily="18" charset="0"/>
                          <a:ea typeface="Calibri"/>
                          <a:cs typeface="Times New Roman" pitchFamily="18" charset="0"/>
                        </a:rPr>
                        <a:t>, o </a:t>
                      </a:r>
                      <a:r>
                        <a:rPr lang="en-US" sz="1500" dirty="0" err="1">
                          <a:latin typeface="Times New Roman" pitchFamily="18" charset="0"/>
                          <a:ea typeface="Calibri"/>
                          <a:cs typeface="Times New Roman" pitchFamily="18" charset="0"/>
                        </a:rPr>
                        <a:t>popierinis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rankšluostis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vėl</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tapo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baltas</a:t>
                      </a:r>
                      <a:r>
                        <a:rPr lang="en-US" sz="1500" dirty="0">
                          <a:latin typeface="Times New Roman" pitchFamily="18" charset="0"/>
                          <a:ea typeface="Calibri"/>
                          <a:cs typeface="Times New Roman" pitchFamily="18" charset="0"/>
                        </a:rPr>
                        <a:t>.</a:t>
                      </a:r>
                    </a:p>
                    <a:p>
                      <a:pPr marL="342900" lvl="0" indent="-342900" algn="just">
                        <a:lnSpc>
                          <a:spcPct val="150000"/>
                        </a:lnSpc>
                        <a:spcBef>
                          <a:spcPts val="1200"/>
                        </a:spcBef>
                        <a:spcAft>
                          <a:spcPts val="0"/>
                        </a:spcAft>
                        <a:buFont typeface="+mj-lt"/>
                        <a:buAutoNum type="arabicPeriod"/>
                      </a:pPr>
                      <a:r>
                        <a:rPr lang="en-US" sz="1500" dirty="0" err="1">
                          <a:latin typeface="Times New Roman" pitchFamily="18" charset="0"/>
                          <a:ea typeface="Calibri"/>
                          <a:cs typeface="Times New Roman" pitchFamily="18" charset="0"/>
                        </a:rPr>
                        <a:t>Šiam</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eksperimentui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naudojome</a:t>
                      </a:r>
                      <a:r>
                        <a:rPr lang="en-US" sz="1500" dirty="0">
                          <a:latin typeface="Times New Roman" pitchFamily="18" charset="0"/>
                          <a:ea typeface="Calibri"/>
                          <a:cs typeface="Times New Roman" pitchFamily="18" charset="0"/>
                        </a:rPr>
                        <a:t> “Skittles” </a:t>
                      </a:r>
                      <a:r>
                        <a:rPr lang="en-US" sz="1500" dirty="0" err="1">
                          <a:latin typeface="Times New Roman" pitchFamily="18" charset="0"/>
                          <a:ea typeface="Calibri"/>
                          <a:cs typeface="Times New Roman" pitchFamily="18" charset="0"/>
                        </a:rPr>
                        <a:t>saldainiukus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karštą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vandenį</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Lėkštėje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sudėliojo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gražų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apskritimą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iš</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spalvotų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saldainiukų</a:t>
                      </a:r>
                      <a:r>
                        <a:rPr lang="en-US" sz="1500" dirty="0">
                          <a:latin typeface="Times New Roman" pitchFamily="18" charset="0"/>
                          <a:ea typeface="Calibri"/>
                          <a:cs typeface="Times New Roman" pitchFamily="18" charset="0"/>
                        </a:rPr>
                        <a:t>, į </a:t>
                      </a:r>
                      <a:r>
                        <a:rPr lang="en-US" sz="1500" dirty="0" err="1">
                          <a:latin typeface="Times New Roman" pitchFamily="18" charset="0"/>
                          <a:ea typeface="Calibri"/>
                          <a:cs typeface="Times New Roman" pitchFamily="18" charset="0"/>
                        </a:rPr>
                        <a:t>kurio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vidurį</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įpyl</a:t>
                      </a:r>
                      <a:r>
                        <a:rPr lang="lt-LT" sz="1500" dirty="0">
                          <a:latin typeface="Times New Roman" pitchFamily="18" charset="0"/>
                          <a:ea typeface="Calibri"/>
                          <a:cs typeface="Times New Roman" pitchFamily="18" charset="0"/>
                        </a:rPr>
                        <a:t>ė</a:t>
                      </a:r>
                      <a:r>
                        <a:rPr lang="en-US" sz="1500" dirty="0">
                          <a:latin typeface="Times New Roman" pitchFamily="18" charset="0"/>
                          <a:ea typeface="Calibri"/>
                          <a:cs typeface="Times New Roman" pitchFamily="18" charset="0"/>
                        </a:rPr>
                        <a:t>me </a:t>
                      </a:r>
                      <a:r>
                        <a:rPr lang="en-US" sz="1500" dirty="0" err="1">
                          <a:latin typeface="Times New Roman" pitchFamily="18" charset="0"/>
                          <a:ea typeface="Calibri"/>
                          <a:cs typeface="Times New Roman" pitchFamily="18" charset="0"/>
                        </a:rPr>
                        <a:t>karšto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vandens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Neilgai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trukus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saldainiukų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dažai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pradėjo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tirpti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ir</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jie</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liko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balti</a:t>
                      </a:r>
                      <a:r>
                        <a:rPr lang="en-US" sz="1500" dirty="0">
                          <a:latin typeface="Times New Roman" pitchFamily="18" charset="0"/>
                          <a:ea typeface="Calibri"/>
                          <a:cs typeface="Times New Roman" pitchFamily="18" charset="0"/>
                        </a:rPr>
                        <a:t>, o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nusidažė</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spalvotai</a:t>
                      </a:r>
                      <a:r>
                        <a:rPr lang="en-US" sz="1500" dirty="0">
                          <a:latin typeface="Times New Roman" pitchFamily="18" charset="0"/>
                          <a:ea typeface="Calibri"/>
                          <a:cs typeface="Times New Roman" pitchFamily="18" charset="0"/>
                        </a:rPr>
                        <a:t>, tarsi </a:t>
                      </a:r>
                      <a:r>
                        <a:rPr lang="en-US" sz="1500" dirty="0" err="1">
                          <a:latin typeface="Times New Roman" pitchFamily="18" charset="0"/>
                          <a:ea typeface="Calibri"/>
                          <a:cs typeface="Times New Roman" pitchFamily="18" charset="0"/>
                        </a:rPr>
                        <a:t>vaivorykštė</a:t>
                      </a:r>
                      <a:r>
                        <a:rPr lang="en-US" sz="1500" dirty="0">
                          <a:latin typeface="Times New Roman" pitchFamily="18" charset="0"/>
                          <a:ea typeface="Calibri"/>
                          <a:cs typeface="Times New Roman" pitchFamily="18" charset="0"/>
                        </a:rPr>
                        <a:t>.</a:t>
                      </a: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1736">
                <a:tc>
                  <a:txBody>
                    <a:bodyPr/>
                    <a:lstStyle/>
                    <a:p>
                      <a:pPr>
                        <a:lnSpc>
                          <a:spcPct val="115000"/>
                        </a:lnSpc>
                        <a:spcBef>
                          <a:spcPts val="1200"/>
                        </a:spcBef>
                        <a:spcAft>
                          <a:spcPts val="1000"/>
                        </a:spcAft>
                      </a:pPr>
                      <a:r>
                        <a:rPr lang="en-US" sz="1500" dirty="0" err="1">
                          <a:solidFill>
                            <a:srgbClr val="000000"/>
                          </a:solidFill>
                          <a:latin typeface="Times New Roman" pitchFamily="18" charset="0"/>
                          <a:ea typeface="Calibri"/>
                          <a:cs typeface="Times New Roman" pitchFamily="18" charset="0"/>
                        </a:rPr>
                        <a:t>Rezultatas</a:t>
                      </a:r>
                      <a:r>
                        <a:rPr lang="en-US" sz="1500" dirty="0">
                          <a:solidFill>
                            <a:srgbClr val="000000"/>
                          </a:solidFill>
                          <a:latin typeface="Times New Roman" pitchFamily="18" charset="0"/>
                          <a:ea typeface="Calibri"/>
                          <a:cs typeface="Times New Roman" pitchFamily="18" charset="0"/>
                        </a:rPr>
                        <a:t> (</a:t>
                      </a:r>
                      <a:r>
                        <a:rPr lang="en-US" sz="1500" dirty="0" err="1">
                          <a:solidFill>
                            <a:srgbClr val="000000"/>
                          </a:solidFill>
                          <a:latin typeface="Times New Roman" pitchFamily="18" charset="0"/>
                          <a:ea typeface="Calibri"/>
                          <a:cs typeface="Times New Roman" pitchFamily="18" charset="0"/>
                        </a:rPr>
                        <a:t>nauda</a:t>
                      </a:r>
                      <a:r>
                        <a:rPr lang="en-US" sz="1500" dirty="0">
                          <a:solidFill>
                            <a:srgbClr val="000000"/>
                          </a:solidFill>
                          <a:latin typeface="Times New Roman" pitchFamily="18" charset="0"/>
                          <a:ea typeface="Calibri"/>
                          <a:cs typeface="Times New Roman" pitchFamily="18" charset="0"/>
                        </a:rPr>
                        <a:t> </a:t>
                      </a:r>
                      <a:r>
                        <a:rPr lang="en-US" sz="1500" dirty="0" err="1">
                          <a:solidFill>
                            <a:srgbClr val="000000"/>
                          </a:solidFill>
                          <a:latin typeface="Times New Roman" pitchFamily="18" charset="0"/>
                          <a:ea typeface="Calibri"/>
                          <a:cs typeface="Times New Roman" pitchFamily="18" charset="0"/>
                        </a:rPr>
                        <a:t>vaikams</a:t>
                      </a:r>
                      <a:r>
                        <a:rPr lang="en-US" sz="1500" dirty="0">
                          <a:solidFill>
                            <a:srgbClr val="000000"/>
                          </a:solidFill>
                          <a:latin typeface="Times New Roman" pitchFamily="18" charset="0"/>
                          <a:ea typeface="Calibri"/>
                          <a:cs typeface="Times New Roman" pitchFamily="18" charset="0"/>
                        </a:rPr>
                        <a:t>)</a:t>
                      </a:r>
                    </a:p>
                  </a:txBody>
                  <a:tcPr marL="50047" marR="50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spcAft>
                          <a:spcPts val="0"/>
                        </a:spcAft>
                      </a:pPr>
                      <a:r>
                        <a:rPr lang="en-US" sz="1500" dirty="0" err="1">
                          <a:latin typeface="Times New Roman" pitchFamily="18" charset="0"/>
                          <a:ea typeface="Calibri"/>
                          <a:cs typeface="Times New Roman" pitchFamily="18" charset="0"/>
                        </a:rPr>
                        <a:t>Paprasta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linksma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įdomi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kūrybiška</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veikla-eksperimentas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Vaikai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suprato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kad</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karštas</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vanduo</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turi</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tirpimą</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skatinančių</a:t>
                      </a:r>
                      <a:r>
                        <a:rPr lang="en-US" sz="1500" dirty="0">
                          <a:latin typeface="Times New Roman" pitchFamily="18" charset="0"/>
                          <a:ea typeface="Calibri"/>
                          <a:cs typeface="Times New Roman" pitchFamily="18" charset="0"/>
                        </a:rPr>
                        <a:t> </a:t>
                      </a:r>
                      <a:r>
                        <a:rPr lang="en-US" sz="1500" dirty="0" err="1">
                          <a:latin typeface="Times New Roman" pitchFamily="18" charset="0"/>
                          <a:ea typeface="Calibri"/>
                          <a:cs typeface="Times New Roman" pitchFamily="18" charset="0"/>
                        </a:rPr>
                        <a:t>savybių</a:t>
                      </a:r>
                      <a:r>
                        <a:rPr lang="en-US" sz="1500" dirty="0">
                          <a:latin typeface="Times New Roman" pitchFamily="18" charset="0"/>
                          <a:ea typeface="Calibri"/>
                          <a:cs typeface="Times New Roman" pitchFamily="18" charset="0"/>
                        </a:rPr>
                        <a:t>.</a:t>
                      </a:r>
                    </a:p>
                  </a:txBody>
                  <a:tcPr marL="50047" marR="50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0" y="214291"/>
            <a:ext cx="9143999" cy="584775"/>
          </a:xfrm>
          <a:prstGeom prst="rect">
            <a:avLst/>
          </a:prstGeom>
        </p:spPr>
        <p:txBody>
          <a:bodyPr wrap="square">
            <a:spAutoFit/>
          </a:bodyPr>
          <a:lstStyle/>
          <a:p>
            <a:pPr algn="ctr"/>
            <a:r>
              <a:rPr lang="en-US" sz="3200" b="1" dirty="0">
                <a:latin typeface="Times New Roman" pitchFamily="18" charset="0"/>
                <a:ea typeface="Times New Roman" pitchFamily="18" charset="0"/>
                <a:cs typeface="Times New Roman" pitchFamily="18" charset="0"/>
              </a:rPr>
              <a:t>,,S</a:t>
            </a:r>
            <a:r>
              <a:rPr lang="lt-LT" sz="3200" b="1" dirty="0">
                <a:latin typeface="Times New Roman" pitchFamily="18" charset="0"/>
                <a:ea typeface="Times New Roman" pitchFamily="18" charset="0"/>
                <a:cs typeface="Times New Roman" pitchFamily="18" charset="0"/>
              </a:rPr>
              <a:t>PALVŲ FIESTA</a:t>
            </a:r>
            <a:r>
              <a:rPr lang="en-US" sz="3200" b="1" dirty="0">
                <a:latin typeface="Times New Roman" pitchFamily="18" charset="0"/>
                <a:ea typeface="Times New Roman" pitchFamily="18" charset="0"/>
                <a:cs typeface="Times New Roman" pitchFamily="18" charset="0"/>
              </a:rPr>
              <a:t>”</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jpg"/>
          <p:cNvPicPr>
            <a:picLocks noChangeAspect="1"/>
          </p:cNvPicPr>
          <p:nvPr/>
        </p:nvPicPr>
        <p:blipFill>
          <a:blip r:embed="rId2" cstate="print">
            <a:lum bright="-10000"/>
          </a:blip>
          <a:stretch>
            <a:fillRect/>
          </a:stretch>
        </p:blipFill>
        <p:spPr>
          <a:xfrm>
            <a:off x="500034" y="928670"/>
            <a:ext cx="1774335"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3.jpg"/>
          <p:cNvPicPr>
            <a:picLocks noChangeAspect="1"/>
          </p:cNvPicPr>
          <p:nvPr/>
        </p:nvPicPr>
        <p:blipFill>
          <a:blip r:embed="rId3" cstate="print">
            <a:lum bright="-10000"/>
          </a:blip>
          <a:stretch>
            <a:fillRect/>
          </a:stretch>
        </p:blipFill>
        <p:spPr>
          <a:xfrm>
            <a:off x="2786050" y="1500174"/>
            <a:ext cx="1636028" cy="24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276978397_494418822335044_6240930361108298482_n.jpg"/>
          <p:cNvPicPr>
            <a:picLocks noChangeAspect="1"/>
          </p:cNvPicPr>
          <p:nvPr/>
        </p:nvPicPr>
        <p:blipFill>
          <a:blip r:embed="rId4" cstate="print">
            <a:lum bright="-10000"/>
          </a:blip>
          <a:stretch>
            <a:fillRect/>
          </a:stretch>
        </p:blipFill>
        <p:spPr>
          <a:xfrm>
            <a:off x="6500826" y="785794"/>
            <a:ext cx="1891131" cy="24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0" y="1"/>
            <a:ext cx="9144000" cy="178500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algn="ctr" fontAlgn="base">
              <a:spcBef>
                <a:spcPct val="0"/>
              </a:spcBef>
              <a:spcAft>
                <a:spcPct val="0"/>
              </a:spcAft>
            </a:pPr>
            <a:r>
              <a:rPr lang="en-US" sz="3200" b="1" dirty="0">
                <a:latin typeface="Times New Roman" pitchFamily="18" charset="0"/>
                <a:ea typeface="Times New Roman" pitchFamily="18" charset="0"/>
                <a:cs typeface="Times New Roman" pitchFamily="18" charset="0"/>
              </a:rPr>
              <a:t>,,S</a:t>
            </a:r>
            <a:r>
              <a:rPr lang="lt-LT" sz="3200" b="1" dirty="0">
                <a:latin typeface="Times New Roman" pitchFamily="18" charset="0"/>
                <a:ea typeface="Times New Roman" pitchFamily="18" charset="0"/>
                <a:cs typeface="Times New Roman" pitchFamily="18" charset="0"/>
              </a:rPr>
              <a:t>PALVŲ FIESTA</a:t>
            </a:r>
            <a:r>
              <a:rPr lang="en-US" sz="3200" b="1" dirty="0">
                <a:latin typeface="Times New Roman" pitchFamily="18" charset="0"/>
                <a:ea typeface="Times New Roman" pitchFamily="18" charset="0"/>
                <a:cs typeface="Times New Roman" pitchFamily="18" charset="0"/>
              </a:rPr>
              <a:t>”</a:t>
            </a:r>
            <a:r>
              <a:rPr kumimoji="0" lang="en-US" sz="3200" b="1" i="0" u="none" strike="noStrike" cap="none" normalizeH="0" baseline="0" dirty="0">
                <a:ln>
                  <a:noFill/>
                </a:ln>
                <a:solidFill>
                  <a:srgbClr val="365F91"/>
                </a:solidFill>
                <a:effectLst/>
                <a:latin typeface="Times New Roman" pitchFamily="18" charset="0"/>
                <a:ea typeface="Times New Roman" pitchFamily="18" charset="0"/>
                <a:cs typeface="Times New Roman" pitchFamily="18" charset="0"/>
              </a:rPr>
              <a:t>                                                                     </a:t>
            </a:r>
            <a:endParaRPr lang="en-US" sz="3200"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65F9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9"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14" y="3071810"/>
            <a:ext cx="1297429" cy="1104762"/>
          </a:xfrm>
          <a:prstGeom prst="rect">
            <a:avLst/>
          </a:prstGeom>
          <a:noFill/>
        </p:spPr>
      </p:pic>
      <p:pic>
        <p:nvPicPr>
          <p:cNvPr id="10" name="Рисунок 9" descr="276993123_369203978396956_1854349853005859523_n.jpg"/>
          <p:cNvPicPr>
            <a:picLocks noChangeAspect="1"/>
          </p:cNvPicPr>
          <p:nvPr/>
        </p:nvPicPr>
        <p:blipFill>
          <a:blip r:embed="rId6">
            <a:lum bright="-10000"/>
          </a:blip>
          <a:stretch>
            <a:fillRect/>
          </a:stretch>
        </p:blipFill>
        <p:spPr>
          <a:xfrm>
            <a:off x="857224" y="4429132"/>
            <a:ext cx="5382266" cy="190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276978034_714283526611547_3003732305967204903_n.jpg"/>
          <p:cNvPicPr>
            <a:picLocks noChangeAspect="1"/>
          </p:cNvPicPr>
          <p:nvPr/>
        </p:nvPicPr>
        <p:blipFill>
          <a:blip r:embed="rId7" cstate="print">
            <a:lum bright="-10000"/>
          </a:blip>
          <a:stretch>
            <a:fillRect/>
          </a:stretch>
        </p:blipFill>
        <p:spPr>
          <a:xfrm>
            <a:off x="6643702" y="3929066"/>
            <a:ext cx="1809366"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357166"/>
            <a:ext cx="8258204" cy="5853113"/>
          </a:xfrm>
        </p:spPr>
        <p:txBody>
          <a:bodyPr/>
          <a:lstStyle/>
          <a:p>
            <a:pPr>
              <a:buNone/>
            </a:pPr>
            <a:endParaRPr lang="ru-RU" dirty="0"/>
          </a:p>
          <a:p>
            <a:endParaRPr lang="ru-RU" dirty="0"/>
          </a:p>
          <a:p>
            <a:endParaRPr lang="ru-RU" dirty="0"/>
          </a:p>
          <a:p>
            <a:endParaRPr lang="ru-RU" dirty="0"/>
          </a:p>
        </p:txBody>
      </p:sp>
      <p:graphicFrame>
        <p:nvGraphicFramePr>
          <p:cNvPr id="3" name="Таблица 2"/>
          <p:cNvGraphicFramePr>
            <a:graphicFrameLocks noGrp="1"/>
          </p:cNvGraphicFramePr>
          <p:nvPr/>
        </p:nvGraphicFramePr>
        <p:xfrm>
          <a:off x="285720" y="1071548"/>
          <a:ext cx="8643998" cy="5035681"/>
        </p:xfrm>
        <a:graphic>
          <a:graphicData uri="http://schemas.openxmlformats.org/drawingml/2006/table">
            <a:tbl>
              <a:tblPr/>
              <a:tblGrid>
                <a:gridCol w="2702104">
                  <a:extLst>
                    <a:ext uri="{9D8B030D-6E8A-4147-A177-3AD203B41FA5}">
                      <a16:colId xmlns:a16="http://schemas.microsoft.com/office/drawing/2014/main" xmlns="" val="20000"/>
                    </a:ext>
                  </a:extLst>
                </a:gridCol>
                <a:gridCol w="5941894">
                  <a:extLst>
                    <a:ext uri="{9D8B030D-6E8A-4147-A177-3AD203B41FA5}">
                      <a16:colId xmlns:a16="http://schemas.microsoft.com/office/drawing/2014/main" xmlns="" val="20001"/>
                    </a:ext>
                  </a:extLst>
                </a:gridCol>
              </a:tblGrid>
              <a:tr h="500064">
                <a:tc>
                  <a:txBody>
                    <a:bodyPr/>
                    <a:lstStyle/>
                    <a:p>
                      <a:pPr>
                        <a:lnSpc>
                          <a:spcPct val="150000"/>
                        </a:lnSpc>
                        <a:spcBef>
                          <a:spcPts val="1200"/>
                        </a:spcBef>
                        <a:spcAft>
                          <a:spcPts val="0"/>
                        </a:spcAft>
                      </a:pPr>
                      <a:r>
                        <a:rPr lang="en-US" sz="1500" b="1" dirty="0" err="1">
                          <a:latin typeface="Times New Roman"/>
                          <a:ea typeface="Calibri"/>
                          <a:cs typeface="Times New Roman"/>
                        </a:rPr>
                        <a:t>Mokytojo</a:t>
                      </a:r>
                      <a:r>
                        <a:rPr lang="en-US" sz="1500" b="1" dirty="0">
                          <a:latin typeface="Times New Roman"/>
                          <a:ea typeface="Calibri"/>
                          <a:cs typeface="Times New Roman"/>
                        </a:rPr>
                        <a:t> </a:t>
                      </a:r>
                      <a:r>
                        <a:rPr lang="en-US" sz="1500" b="1" dirty="0" err="1">
                          <a:latin typeface="Times New Roman"/>
                          <a:ea typeface="Calibri"/>
                          <a:cs typeface="Times New Roman"/>
                        </a:rPr>
                        <a:t>vardas</a:t>
                      </a:r>
                      <a:r>
                        <a:rPr lang="en-US" sz="1500" b="1" dirty="0">
                          <a:latin typeface="Times New Roman"/>
                          <a:ea typeface="Calibri"/>
                          <a:cs typeface="Times New Roman"/>
                        </a:rPr>
                        <a:t>, </a:t>
                      </a:r>
                      <a:r>
                        <a:rPr lang="en-US" sz="1500" b="1" dirty="0" err="1">
                          <a:latin typeface="Times New Roman"/>
                          <a:ea typeface="Calibri"/>
                          <a:cs typeface="Times New Roman"/>
                        </a:rPr>
                        <a:t>pavardė</a:t>
                      </a:r>
                      <a:endParaRPr lang="en-US" sz="1500" b="1" dirty="0">
                        <a:latin typeface="Calibri"/>
                        <a:ea typeface="Calibri"/>
                        <a:cs typeface="Times New Roman"/>
                      </a:endParaRPr>
                    </a:p>
                  </a:txBody>
                  <a:tcPr marL="50070" marR="50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a:latin typeface="Times New Roman"/>
                          <a:ea typeface="Calibri"/>
                          <a:cs typeface="Times New Roman"/>
                        </a:rPr>
                        <a:t>Dalia </a:t>
                      </a:r>
                      <a:r>
                        <a:rPr lang="en-US" sz="1500" dirty="0" err="1">
                          <a:latin typeface="Times New Roman"/>
                          <a:ea typeface="Calibri"/>
                          <a:cs typeface="Times New Roman"/>
                        </a:rPr>
                        <a:t>Savickienė</a:t>
                      </a:r>
                      <a:endParaRPr lang="en-US" sz="1500" dirty="0">
                        <a:latin typeface="Calibri"/>
                        <a:ea typeface="Calibri"/>
                        <a:cs typeface="Times New Roman"/>
                      </a:endParaRPr>
                    </a:p>
                  </a:txBody>
                  <a:tcPr marL="50070" marR="50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8628">
                <a:tc>
                  <a:txBody>
                    <a:bodyPr/>
                    <a:lstStyle/>
                    <a:p>
                      <a:pPr>
                        <a:lnSpc>
                          <a:spcPct val="150000"/>
                        </a:lnSpc>
                        <a:spcBef>
                          <a:spcPts val="1200"/>
                        </a:spcBef>
                        <a:spcAft>
                          <a:spcPts val="0"/>
                        </a:spcAft>
                      </a:pPr>
                      <a:r>
                        <a:rPr lang="en-US" sz="1500" b="1" dirty="0" err="1">
                          <a:latin typeface="Times New Roman"/>
                          <a:ea typeface="Calibri"/>
                          <a:cs typeface="Times New Roman"/>
                        </a:rPr>
                        <a:t>Grupės</a:t>
                      </a:r>
                      <a:r>
                        <a:rPr lang="en-US" sz="1500" b="1" dirty="0">
                          <a:latin typeface="Times New Roman"/>
                          <a:ea typeface="Calibri"/>
                          <a:cs typeface="Times New Roman"/>
                        </a:rPr>
                        <a:t> </a:t>
                      </a:r>
                      <a:r>
                        <a:rPr lang="en-US" sz="1500" b="1" dirty="0" err="1">
                          <a:latin typeface="Times New Roman"/>
                          <a:ea typeface="Calibri"/>
                          <a:cs typeface="Times New Roman"/>
                        </a:rPr>
                        <a:t>pavadinimas</a:t>
                      </a:r>
                      <a:endParaRPr lang="en-US" sz="1500" b="1"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a:latin typeface="Times New Roman"/>
                          <a:ea typeface="Calibri"/>
                          <a:cs typeface="Times New Roman"/>
                        </a:rPr>
                        <a:t>,,</a:t>
                      </a:r>
                      <a:r>
                        <a:rPr lang="en-US" sz="1500" dirty="0" err="1">
                          <a:latin typeface="Times New Roman"/>
                          <a:ea typeface="Calibri"/>
                          <a:cs typeface="Times New Roman"/>
                        </a:rPr>
                        <a:t>Gėlytė</a:t>
                      </a:r>
                      <a:r>
                        <a:rPr lang="en-US" sz="1500" dirty="0">
                          <a:latin typeface="Times New Roman"/>
                          <a:ea typeface="Calibri"/>
                          <a:cs typeface="Times New Roman"/>
                        </a:rPr>
                        <a:t>”</a:t>
                      </a:r>
                      <a:endParaRPr lang="en-US" sz="1500"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48989">
                <a:tc>
                  <a:txBody>
                    <a:bodyPr/>
                    <a:lstStyle/>
                    <a:p>
                      <a:pPr>
                        <a:lnSpc>
                          <a:spcPct val="150000"/>
                        </a:lnSpc>
                        <a:spcBef>
                          <a:spcPts val="1200"/>
                        </a:spcBef>
                        <a:spcAft>
                          <a:spcPts val="0"/>
                        </a:spcAft>
                      </a:pPr>
                      <a:r>
                        <a:rPr lang="en-US" sz="1500" b="1" dirty="0" err="1">
                          <a:latin typeface="Times New Roman"/>
                          <a:ea typeface="Calibri"/>
                          <a:cs typeface="Times New Roman"/>
                        </a:rPr>
                        <a:t>Tikslas</a:t>
                      </a:r>
                      <a:endParaRPr lang="en-US" sz="1500" b="1"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err="1">
                          <a:latin typeface="Times New Roman"/>
                          <a:ea typeface="Calibri"/>
                          <a:cs typeface="Times New Roman"/>
                        </a:rPr>
                        <a:t>Padėti</a:t>
                      </a:r>
                      <a:r>
                        <a:rPr lang="en-US" sz="1500" dirty="0">
                          <a:latin typeface="Times New Roman"/>
                          <a:ea typeface="Calibri"/>
                          <a:cs typeface="Times New Roman"/>
                        </a:rPr>
                        <a:t> </a:t>
                      </a:r>
                      <a:r>
                        <a:rPr lang="en-US" sz="1500" dirty="0" err="1">
                          <a:latin typeface="Times New Roman"/>
                          <a:ea typeface="Calibri"/>
                          <a:cs typeface="Times New Roman"/>
                        </a:rPr>
                        <a:t>vaikams</a:t>
                      </a:r>
                      <a:r>
                        <a:rPr lang="en-US" sz="1500" dirty="0">
                          <a:latin typeface="Times New Roman"/>
                          <a:ea typeface="Calibri"/>
                          <a:cs typeface="Times New Roman"/>
                        </a:rPr>
                        <a:t> </a:t>
                      </a:r>
                      <a:r>
                        <a:rPr lang="en-US" sz="1500" dirty="0" err="1">
                          <a:latin typeface="Times New Roman"/>
                          <a:ea typeface="Calibri"/>
                          <a:cs typeface="Times New Roman"/>
                        </a:rPr>
                        <a:t>suprasti</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muilas</a:t>
                      </a:r>
                      <a:r>
                        <a:rPr lang="en-US" sz="1500" dirty="0">
                          <a:latin typeface="Times New Roman"/>
                          <a:ea typeface="Calibri"/>
                          <a:cs typeface="Times New Roman"/>
                        </a:rPr>
                        <a:t>, </a:t>
                      </a:r>
                      <a:r>
                        <a:rPr lang="en-US" sz="1500" dirty="0" err="1">
                          <a:latin typeface="Times New Roman"/>
                          <a:ea typeface="Calibri"/>
                          <a:cs typeface="Times New Roman"/>
                        </a:rPr>
                        <a:t>dėl</a:t>
                      </a:r>
                      <a:r>
                        <a:rPr lang="en-US" sz="1500" dirty="0">
                          <a:latin typeface="Times New Roman"/>
                          <a:ea typeface="Calibri"/>
                          <a:cs typeface="Times New Roman"/>
                        </a:rPr>
                        <a:t> </a:t>
                      </a:r>
                      <a:r>
                        <a:rPr lang="en-US" sz="1500" dirty="0" err="1">
                          <a:latin typeface="Times New Roman"/>
                          <a:ea typeface="Calibri"/>
                          <a:cs typeface="Times New Roman"/>
                        </a:rPr>
                        <a:t>savo</a:t>
                      </a:r>
                      <a:r>
                        <a:rPr lang="en-US" sz="1500" dirty="0">
                          <a:latin typeface="Times New Roman"/>
                          <a:ea typeface="Calibri"/>
                          <a:cs typeface="Times New Roman"/>
                        </a:rPr>
                        <a:t> </a:t>
                      </a:r>
                      <a:r>
                        <a:rPr lang="en-US" sz="1500" dirty="0" err="1">
                          <a:latin typeface="Times New Roman"/>
                          <a:ea typeface="Calibri"/>
                          <a:cs typeface="Times New Roman"/>
                        </a:rPr>
                        <a:t>sandaros</a:t>
                      </a:r>
                      <a:r>
                        <a:rPr lang="en-US" sz="1500" dirty="0">
                          <a:latin typeface="Times New Roman"/>
                          <a:ea typeface="Calibri"/>
                          <a:cs typeface="Times New Roman"/>
                        </a:rPr>
                        <a:t>, </a:t>
                      </a:r>
                      <a:r>
                        <a:rPr lang="en-US" sz="1500" dirty="0" err="1">
                          <a:latin typeface="Times New Roman"/>
                          <a:ea typeface="Calibri"/>
                          <a:cs typeface="Times New Roman"/>
                        </a:rPr>
                        <a:t>kartu</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vandeniu</a:t>
                      </a:r>
                      <a:r>
                        <a:rPr lang="en-US" sz="1500" dirty="0">
                          <a:latin typeface="Times New Roman"/>
                          <a:ea typeface="Calibri"/>
                          <a:cs typeface="Times New Roman"/>
                        </a:rPr>
                        <a:t> </a:t>
                      </a:r>
                      <a:r>
                        <a:rPr lang="en-US" sz="1500" dirty="0" err="1">
                          <a:latin typeface="Times New Roman"/>
                          <a:ea typeface="Calibri"/>
                          <a:cs typeface="Times New Roman"/>
                        </a:rPr>
                        <a:t>nustumia</a:t>
                      </a:r>
                      <a:r>
                        <a:rPr lang="en-US" sz="1500" dirty="0">
                          <a:latin typeface="Times New Roman"/>
                          <a:ea typeface="Calibri"/>
                          <a:cs typeface="Times New Roman"/>
                        </a:rPr>
                        <a:t> </a:t>
                      </a:r>
                      <a:r>
                        <a:rPr lang="en-US" sz="1500" dirty="0" err="1">
                          <a:latin typeface="Times New Roman"/>
                          <a:ea typeface="Calibri"/>
                          <a:cs typeface="Times New Roman"/>
                        </a:rPr>
                        <a:t>daleles</a:t>
                      </a:r>
                      <a:r>
                        <a:rPr lang="en-US" sz="1500" dirty="0">
                          <a:latin typeface="Times New Roman"/>
                          <a:ea typeface="Calibri"/>
                          <a:cs typeface="Times New Roman"/>
                        </a:rPr>
                        <a:t>.</a:t>
                      </a:r>
                      <a:endParaRPr lang="en-US" sz="1500"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9042">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Kokio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amžiaus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skirtas</a:t>
                      </a:r>
                      <a:endParaRPr lang="en-US" sz="1500" b="1" dirty="0">
                        <a:solidFill>
                          <a:srgbClr val="000000"/>
                        </a:solidFill>
                        <a:latin typeface="Times New Roman"/>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err="1">
                          <a:latin typeface="Times New Roman"/>
                          <a:ea typeface="Calibri"/>
                          <a:cs typeface="Times New Roman"/>
                        </a:rPr>
                        <a:t>Nuo</a:t>
                      </a:r>
                      <a:r>
                        <a:rPr lang="en-US" sz="1500" dirty="0">
                          <a:latin typeface="Times New Roman"/>
                          <a:ea typeface="Calibri"/>
                          <a:cs typeface="Times New Roman"/>
                        </a:rPr>
                        <a:t> 2 </a:t>
                      </a:r>
                      <a:r>
                        <a:rPr lang="en-US" sz="1500" dirty="0" err="1">
                          <a:latin typeface="Times New Roman"/>
                          <a:ea typeface="Calibri"/>
                          <a:cs typeface="Times New Roman"/>
                        </a:rPr>
                        <a:t>iki</a:t>
                      </a:r>
                      <a:r>
                        <a:rPr lang="en-US" sz="1500" dirty="0">
                          <a:latin typeface="Times New Roman"/>
                          <a:ea typeface="Calibri"/>
                          <a:cs typeface="Times New Roman"/>
                        </a:rPr>
                        <a:t> 3 </a:t>
                      </a:r>
                      <a:r>
                        <a:rPr lang="en-US" sz="1500" dirty="0" err="1">
                          <a:latin typeface="Times New Roman"/>
                          <a:ea typeface="Calibri"/>
                          <a:cs typeface="Times New Roman"/>
                        </a:rPr>
                        <a:t>metų</a:t>
                      </a:r>
                      <a:r>
                        <a:rPr lang="en-US" sz="1500" dirty="0">
                          <a:latin typeface="Times New Roman"/>
                          <a:ea typeface="Calibri"/>
                          <a:cs typeface="Times New Roman"/>
                        </a:rPr>
                        <a:t>.</a:t>
                      </a:r>
                      <a:endParaRPr lang="en-US" sz="1500"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9042">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Priemonės</a:t>
                      </a:r>
                      <a:r>
                        <a:rPr lang="ru-RU" sz="1500" b="1" baseline="0" dirty="0">
                          <a:solidFill>
                            <a:srgbClr val="000000"/>
                          </a:solidFill>
                          <a:latin typeface="Times New Roman"/>
                          <a:ea typeface="Calibri"/>
                          <a:cs typeface="Times New Roman"/>
                        </a:rPr>
                        <a:t> </a:t>
                      </a:r>
                      <a:r>
                        <a:rPr lang="lt-LT" sz="1500" b="1" baseline="0" dirty="0">
                          <a:solidFill>
                            <a:srgbClr val="000000"/>
                          </a:solidFill>
                          <a:latin typeface="Times New Roman"/>
                          <a:ea typeface="Calibri"/>
                          <a:cs typeface="Times New Roman"/>
                        </a:rPr>
                        <a:t>ir </a:t>
                      </a:r>
                      <a:r>
                        <a:rPr lang="en-US" sz="1500" b="1" dirty="0" err="1">
                          <a:solidFill>
                            <a:srgbClr val="000000"/>
                          </a:solidFill>
                          <a:latin typeface="Times New Roman"/>
                          <a:ea typeface="Calibri"/>
                          <a:cs typeface="Times New Roman"/>
                        </a:rPr>
                        <a:t>medžiagos</a:t>
                      </a:r>
                      <a:endParaRPr lang="en-US" sz="1500" b="1" dirty="0">
                        <a:solidFill>
                          <a:srgbClr val="000000"/>
                        </a:solidFill>
                        <a:latin typeface="Times New Roman"/>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err="1">
                          <a:latin typeface="Times New Roman"/>
                          <a:ea typeface="Calibri"/>
                          <a:cs typeface="Times New Roman"/>
                        </a:rPr>
                        <a:t>Pienas</a:t>
                      </a:r>
                      <a:r>
                        <a:rPr lang="en-US" sz="1500" dirty="0">
                          <a:latin typeface="Times New Roman"/>
                          <a:ea typeface="Calibri"/>
                          <a:cs typeface="Times New Roman"/>
                        </a:rPr>
                        <a:t>, </a:t>
                      </a:r>
                      <a:r>
                        <a:rPr lang="en-US" sz="1500" dirty="0" err="1">
                          <a:latin typeface="Times New Roman"/>
                          <a:ea typeface="Calibri"/>
                          <a:cs typeface="Times New Roman"/>
                        </a:rPr>
                        <a:t>pipirai</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muilu</a:t>
                      </a:r>
                      <a:r>
                        <a:rPr lang="en-US" sz="1500" dirty="0">
                          <a:latin typeface="Times New Roman"/>
                          <a:ea typeface="Calibri"/>
                          <a:cs typeface="Times New Roman"/>
                        </a:rPr>
                        <a:t>, </a:t>
                      </a:r>
                      <a:r>
                        <a:rPr lang="en-US" sz="1500" dirty="0" err="1">
                          <a:latin typeface="Times New Roman"/>
                          <a:ea typeface="Calibri"/>
                          <a:cs typeface="Times New Roman"/>
                        </a:rPr>
                        <a:t>dubenėlis</a:t>
                      </a:r>
                      <a:r>
                        <a:rPr lang="lt-LT" sz="1500" dirty="0">
                          <a:latin typeface="Times New Roman"/>
                          <a:ea typeface="Calibri"/>
                          <a:cs typeface="Times New Roman"/>
                        </a:rPr>
                        <a:t>.</a:t>
                      </a:r>
                      <a:endParaRPr lang="en-US" sz="1500"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70874">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Trumpas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eksperimento</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aprašymas</a:t>
                      </a:r>
                      <a:endParaRPr lang="en-US" sz="1500" b="1" dirty="0">
                        <a:solidFill>
                          <a:srgbClr val="000000"/>
                        </a:solidFill>
                        <a:latin typeface="Times New Roman"/>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0"/>
                        </a:spcBef>
                        <a:spcAft>
                          <a:spcPts val="1000"/>
                        </a:spcAft>
                      </a:pPr>
                      <a:r>
                        <a:rPr lang="en-US" sz="1500" dirty="0">
                          <a:latin typeface="Times New Roman"/>
                          <a:ea typeface="Calibri"/>
                          <a:cs typeface="Times New Roman"/>
                        </a:rPr>
                        <a:t>Ant </a:t>
                      </a:r>
                      <a:r>
                        <a:rPr lang="en-US" sz="1500" dirty="0" err="1">
                          <a:latin typeface="Times New Roman"/>
                          <a:ea typeface="Calibri"/>
                          <a:cs typeface="Times New Roman"/>
                        </a:rPr>
                        <a:t>stalo</a:t>
                      </a:r>
                      <a:r>
                        <a:rPr lang="en-US" sz="1500" dirty="0">
                          <a:latin typeface="Times New Roman"/>
                          <a:ea typeface="Calibri"/>
                          <a:cs typeface="Times New Roman"/>
                        </a:rPr>
                        <a:t> </a:t>
                      </a:r>
                      <a:r>
                        <a:rPr lang="en-US" sz="1500" dirty="0" err="1">
                          <a:latin typeface="Times New Roman"/>
                          <a:ea typeface="Calibri"/>
                          <a:cs typeface="Times New Roman"/>
                        </a:rPr>
                        <a:t>pastatome</a:t>
                      </a:r>
                      <a:r>
                        <a:rPr lang="en-US" sz="1500" dirty="0">
                          <a:latin typeface="Times New Roman"/>
                          <a:ea typeface="Calibri"/>
                          <a:cs typeface="Times New Roman"/>
                        </a:rPr>
                        <a:t> du </a:t>
                      </a:r>
                      <a:r>
                        <a:rPr lang="en-US" sz="1500" dirty="0" err="1">
                          <a:latin typeface="Times New Roman"/>
                          <a:ea typeface="Calibri"/>
                          <a:cs typeface="Times New Roman"/>
                        </a:rPr>
                        <a:t>dubenėlius</a:t>
                      </a:r>
                      <a:r>
                        <a:rPr lang="en-US" sz="1500" dirty="0">
                          <a:latin typeface="Times New Roman"/>
                          <a:ea typeface="Calibri"/>
                          <a:cs typeface="Times New Roman"/>
                        </a:rPr>
                        <a:t>. Į </a:t>
                      </a:r>
                      <a:r>
                        <a:rPr lang="en-US" sz="1500" dirty="0" err="1">
                          <a:latin typeface="Times New Roman"/>
                          <a:ea typeface="Calibri"/>
                          <a:cs typeface="Times New Roman"/>
                        </a:rPr>
                        <a:t>vieną</a:t>
                      </a:r>
                      <a:r>
                        <a:rPr lang="en-US" sz="1500" dirty="0">
                          <a:latin typeface="Times New Roman"/>
                          <a:ea typeface="Calibri"/>
                          <a:cs typeface="Times New Roman"/>
                        </a:rPr>
                        <a:t> </a:t>
                      </a:r>
                      <a:r>
                        <a:rPr lang="en-US" sz="1500" dirty="0" err="1">
                          <a:latin typeface="Times New Roman"/>
                          <a:ea typeface="Calibri"/>
                          <a:cs typeface="Times New Roman"/>
                        </a:rPr>
                        <a:t>dubenėlį</a:t>
                      </a:r>
                      <a:r>
                        <a:rPr lang="en-US" sz="1500" dirty="0">
                          <a:latin typeface="Times New Roman"/>
                          <a:ea typeface="Calibri"/>
                          <a:cs typeface="Times New Roman"/>
                        </a:rPr>
                        <a:t> </a:t>
                      </a:r>
                      <a:r>
                        <a:rPr lang="en-US" sz="1500" dirty="0" err="1">
                          <a:latin typeface="Times New Roman"/>
                          <a:ea typeface="Calibri"/>
                          <a:cs typeface="Times New Roman"/>
                        </a:rPr>
                        <a:t>įpilame</a:t>
                      </a:r>
                      <a:r>
                        <a:rPr lang="en-US" sz="1500" dirty="0">
                          <a:latin typeface="Times New Roman"/>
                          <a:ea typeface="Calibri"/>
                          <a:cs typeface="Times New Roman"/>
                        </a:rPr>
                        <a:t> </a:t>
                      </a:r>
                      <a:r>
                        <a:rPr lang="en-US" sz="1500" dirty="0" err="1">
                          <a:latin typeface="Times New Roman"/>
                          <a:ea typeface="Calibri"/>
                          <a:cs typeface="Times New Roman"/>
                        </a:rPr>
                        <a:t>pieno</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ant </a:t>
                      </a:r>
                      <a:r>
                        <a:rPr lang="en-US" sz="1500" dirty="0" err="1">
                          <a:latin typeface="Times New Roman"/>
                          <a:ea typeface="Calibri"/>
                          <a:cs typeface="Times New Roman"/>
                        </a:rPr>
                        <a:t>viršaus</a:t>
                      </a:r>
                      <a:r>
                        <a:rPr lang="en-US" sz="1500" dirty="0">
                          <a:latin typeface="Times New Roman"/>
                          <a:ea typeface="Calibri"/>
                          <a:cs typeface="Times New Roman"/>
                        </a:rPr>
                        <a:t> </a:t>
                      </a:r>
                      <a:r>
                        <a:rPr lang="en-US" sz="1500" dirty="0" err="1">
                          <a:latin typeface="Times New Roman"/>
                          <a:ea typeface="Calibri"/>
                          <a:cs typeface="Times New Roman"/>
                        </a:rPr>
                        <a:t>užbarstome</a:t>
                      </a:r>
                      <a:r>
                        <a:rPr lang="en-US" sz="1500" dirty="0">
                          <a:latin typeface="Times New Roman"/>
                          <a:ea typeface="Calibri"/>
                          <a:cs typeface="Times New Roman"/>
                        </a:rPr>
                        <a:t> </a:t>
                      </a:r>
                      <a:r>
                        <a:rPr lang="en-US" sz="1500" dirty="0" err="1">
                          <a:latin typeface="Times New Roman"/>
                          <a:ea typeface="Calibri"/>
                          <a:cs typeface="Times New Roman"/>
                        </a:rPr>
                        <a:t>maltų</a:t>
                      </a:r>
                      <a:r>
                        <a:rPr lang="en-US" sz="1500" dirty="0">
                          <a:latin typeface="Times New Roman"/>
                          <a:ea typeface="Calibri"/>
                          <a:cs typeface="Times New Roman"/>
                        </a:rPr>
                        <a:t> </a:t>
                      </a:r>
                      <a:r>
                        <a:rPr lang="en-US" sz="1500" dirty="0" err="1">
                          <a:latin typeface="Times New Roman"/>
                          <a:ea typeface="Calibri"/>
                          <a:cs typeface="Times New Roman"/>
                        </a:rPr>
                        <a:t>pipirų</a:t>
                      </a:r>
                      <a:r>
                        <a:rPr lang="en-US" sz="1500" dirty="0">
                          <a:latin typeface="Times New Roman"/>
                          <a:ea typeface="Calibri"/>
                          <a:cs typeface="Times New Roman"/>
                        </a:rPr>
                        <a:t>. Į </a:t>
                      </a:r>
                      <a:r>
                        <a:rPr lang="en-US" sz="1500" dirty="0" err="1">
                          <a:latin typeface="Times New Roman"/>
                          <a:ea typeface="Calibri"/>
                          <a:cs typeface="Times New Roman"/>
                        </a:rPr>
                        <a:t>kitą</a:t>
                      </a:r>
                      <a:r>
                        <a:rPr lang="en-US" sz="1500" dirty="0">
                          <a:latin typeface="Times New Roman"/>
                          <a:ea typeface="Calibri"/>
                          <a:cs typeface="Times New Roman"/>
                        </a:rPr>
                        <a:t> </a:t>
                      </a:r>
                      <a:r>
                        <a:rPr lang="en-US" sz="1500" dirty="0" err="1">
                          <a:latin typeface="Times New Roman"/>
                          <a:ea typeface="Calibri"/>
                          <a:cs typeface="Times New Roman"/>
                        </a:rPr>
                        <a:t>įpilame</a:t>
                      </a:r>
                      <a:r>
                        <a:rPr lang="en-US" sz="1500" dirty="0">
                          <a:latin typeface="Times New Roman"/>
                          <a:ea typeface="Calibri"/>
                          <a:cs typeface="Times New Roman"/>
                        </a:rPr>
                        <a:t> </a:t>
                      </a:r>
                      <a:r>
                        <a:rPr lang="en-US" sz="1500" dirty="0" err="1">
                          <a:latin typeface="Times New Roman"/>
                          <a:ea typeface="Calibri"/>
                          <a:cs typeface="Times New Roman"/>
                        </a:rPr>
                        <a:t>vandens</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muilu</a:t>
                      </a:r>
                      <a:r>
                        <a:rPr lang="en-US" sz="1500" dirty="0">
                          <a:latin typeface="Times New Roman"/>
                          <a:ea typeface="Calibri"/>
                          <a:cs typeface="Times New Roman"/>
                        </a:rPr>
                        <a:t>. </a:t>
                      </a:r>
                      <a:r>
                        <a:rPr lang="lt-LT" sz="1500" dirty="0">
                          <a:latin typeface="Times New Roman"/>
                          <a:ea typeface="Calibri"/>
                          <a:cs typeface="Times New Roman"/>
                        </a:rPr>
                        <a:t>Merkiame</a:t>
                      </a:r>
                      <a:r>
                        <a:rPr lang="en-US" sz="1500" dirty="0">
                          <a:latin typeface="Times New Roman"/>
                          <a:ea typeface="Calibri"/>
                          <a:cs typeface="Times New Roman"/>
                        </a:rPr>
                        <a:t> </a:t>
                      </a:r>
                      <a:r>
                        <a:rPr lang="en-US" sz="1500" dirty="0" err="1">
                          <a:latin typeface="Times New Roman"/>
                          <a:ea typeface="Calibri"/>
                          <a:cs typeface="Times New Roman"/>
                        </a:rPr>
                        <a:t>pirštą</a:t>
                      </a:r>
                      <a:r>
                        <a:rPr lang="en-US" sz="1500" dirty="0">
                          <a:latin typeface="Times New Roman"/>
                          <a:ea typeface="Calibri"/>
                          <a:cs typeface="Times New Roman"/>
                        </a:rPr>
                        <a:t> į </a:t>
                      </a:r>
                      <a:r>
                        <a:rPr lang="en-US" sz="1500" dirty="0" err="1">
                          <a:latin typeface="Times New Roman"/>
                          <a:ea typeface="Calibri"/>
                          <a:cs typeface="Times New Roman"/>
                        </a:rPr>
                        <a:t>dubenėlį</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pienu</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pipirais</a:t>
                      </a:r>
                      <a:r>
                        <a:rPr lang="en-US" sz="1500" dirty="0">
                          <a:latin typeface="Times New Roman"/>
                          <a:ea typeface="Calibri"/>
                          <a:cs typeface="Times New Roman"/>
                        </a:rPr>
                        <a:t>, </a:t>
                      </a:r>
                      <a:r>
                        <a:rPr lang="en-US" sz="1500" dirty="0" err="1">
                          <a:latin typeface="Times New Roman"/>
                          <a:ea typeface="Calibri"/>
                          <a:cs typeface="Times New Roman"/>
                        </a:rPr>
                        <a:t>kurie</a:t>
                      </a:r>
                      <a:r>
                        <a:rPr lang="en-US" sz="1500" dirty="0">
                          <a:latin typeface="Times New Roman"/>
                          <a:ea typeface="Calibri"/>
                          <a:cs typeface="Times New Roman"/>
                        </a:rPr>
                        <a:t> </a:t>
                      </a:r>
                      <a:r>
                        <a:rPr lang="en-US" sz="1500" dirty="0" err="1">
                          <a:latin typeface="Times New Roman"/>
                          <a:ea typeface="Calibri"/>
                          <a:cs typeface="Times New Roman"/>
                        </a:rPr>
                        <a:t>simbolizuoja</a:t>
                      </a:r>
                      <a:r>
                        <a:rPr lang="en-US" sz="1500" dirty="0">
                          <a:latin typeface="Times New Roman"/>
                          <a:ea typeface="Calibri"/>
                          <a:cs typeface="Times New Roman"/>
                        </a:rPr>
                        <a:t> </a:t>
                      </a:r>
                      <a:r>
                        <a:rPr lang="en-US" sz="1500" dirty="0" err="1">
                          <a:latin typeface="Times New Roman"/>
                          <a:ea typeface="Calibri"/>
                          <a:cs typeface="Times New Roman"/>
                        </a:rPr>
                        <a:t>bakterijas</a:t>
                      </a:r>
                      <a:r>
                        <a:rPr lang="en-US" sz="1500" dirty="0">
                          <a:latin typeface="Times New Roman"/>
                          <a:ea typeface="Calibri"/>
                          <a:cs typeface="Times New Roman"/>
                        </a:rPr>
                        <a:t>. </a:t>
                      </a:r>
                      <a:r>
                        <a:rPr lang="en-US" sz="1500" dirty="0" err="1">
                          <a:latin typeface="Times New Roman"/>
                          <a:ea typeface="Calibri"/>
                          <a:cs typeface="Times New Roman"/>
                        </a:rPr>
                        <a:t>Pipirai</a:t>
                      </a:r>
                      <a:r>
                        <a:rPr lang="en-US" sz="1500" dirty="0">
                          <a:latin typeface="Times New Roman"/>
                          <a:ea typeface="Calibri"/>
                          <a:cs typeface="Times New Roman"/>
                        </a:rPr>
                        <a:t> </a:t>
                      </a:r>
                      <a:r>
                        <a:rPr lang="en-US" sz="1500" dirty="0" err="1">
                          <a:latin typeface="Times New Roman"/>
                          <a:ea typeface="Calibri"/>
                          <a:cs typeface="Times New Roman"/>
                        </a:rPr>
                        <a:t>prilimpa</a:t>
                      </a:r>
                      <a:r>
                        <a:rPr lang="en-US" sz="1500" dirty="0">
                          <a:latin typeface="Times New Roman"/>
                          <a:ea typeface="Calibri"/>
                          <a:cs typeface="Times New Roman"/>
                        </a:rPr>
                        <a:t> </a:t>
                      </a:r>
                      <a:r>
                        <a:rPr lang="en-US" sz="1500" dirty="0" err="1">
                          <a:latin typeface="Times New Roman"/>
                          <a:ea typeface="Calibri"/>
                          <a:cs typeface="Times New Roman"/>
                        </a:rPr>
                        <a:t>prie</a:t>
                      </a:r>
                      <a:r>
                        <a:rPr lang="en-US" sz="1500" dirty="0">
                          <a:latin typeface="Times New Roman"/>
                          <a:ea typeface="Calibri"/>
                          <a:cs typeface="Times New Roman"/>
                        </a:rPr>
                        <a:t> </a:t>
                      </a:r>
                      <a:r>
                        <a:rPr lang="en-US" sz="1500" dirty="0" err="1">
                          <a:latin typeface="Times New Roman"/>
                          <a:ea typeface="Calibri"/>
                          <a:cs typeface="Times New Roman"/>
                        </a:rPr>
                        <a:t>piršto</a:t>
                      </a:r>
                      <a:r>
                        <a:rPr lang="en-US" sz="1500" dirty="0">
                          <a:latin typeface="Times New Roman"/>
                          <a:ea typeface="Calibri"/>
                          <a:cs typeface="Times New Roman"/>
                        </a:rPr>
                        <a:t>. </a:t>
                      </a:r>
                      <a:r>
                        <a:rPr lang="en-US" sz="1500" dirty="0" err="1">
                          <a:latin typeface="Times New Roman"/>
                          <a:ea typeface="Calibri"/>
                          <a:cs typeface="Times New Roman"/>
                        </a:rPr>
                        <a:t>Dabar</a:t>
                      </a:r>
                      <a:r>
                        <a:rPr lang="en-US" sz="1500" dirty="0">
                          <a:latin typeface="Times New Roman"/>
                          <a:ea typeface="Calibri"/>
                          <a:cs typeface="Times New Roman"/>
                        </a:rPr>
                        <a:t> </a:t>
                      </a:r>
                      <a:r>
                        <a:rPr lang="en-US" sz="1500" dirty="0" err="1">
                          <a:latin typeface="Times New Roman"/>
                          <a:ea typeface="Calibri"/>
                          <a:cs typeface="Times New Roman"/>
                        </a:rPr>
                        <a:t>merkiame</a:t>
                      </a:r>
                      <a:r>
                        <a:rPr lang="en-US" sz="1500" dirty="0">
                          <a:latin typeface="Times New Roman"/>
                          <a:ea typeface="Calibri"/>
                          <a:cs typeface="Times New Roman"/>
                        </a:rPr>
                        <a:t> </a:t>
                      </a:r>
                      <a:r>
                        <a:rPr lang="en-US" sz="1500" dirty="0" err="1">
                          <a:latin typeface="Times New Roman"/>
                          <a:ea typeface="Calibri"/>
                          <a:cs typeface="Times New Roman"/>
                        </a:rPr>
                        <a:t>pirštą</a:t>
                      </a:r>
                      <a:r>
                        <a:rPr lang="en-US" sz="1500" dirty="0">
                          <a:latin typeface="Times New Roman"/>
                          <a:ea typeface="Calibri"/>
                          <a:cs typeface="Times New Roman"/>
                        </a:rPr>
                        <a:t> į </a:t>
                      </a:r>
                      <a:r>
                        <a:rPr lang="en-US" sz="1500" dirty="0" err="1">
                          <a:latin typeface="Times New Roman"/>
                          <a:ea typeface="Calibri"/>
                          <a:cs typeface="Times New Roman"/>
                        </a:rPr>
                        <a:t>vandenį</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muilu</a:t>
                      </a:r>
                      <a:r>
                        <a:rPr lang="en-US" sz="1500" dirty="0">
                          <a:latin typeface="Times New Roman"/>
                          <a:ea typeface="Calibri"/>
                          <a:cs typeface="Times New Roman"/>
                        </a:rPr>
                        <a:t> – </a:t>
                      </a:r>
                      <a:r>
                        <a:rPr lang="en-US" sz="1500" dirty="0" err="1">
                          <a:latin typeface="Times New Roman"/>
                          <a:ea typeface="Calibri"/>
                          <a:cs typeface="Times New Roman"/>
                        </a:rPr>
                        <a:t>pirštas</a:t>
                      </a:r>
                      <a:r>
                        <a:rPr lang="en-US" sz="1500" dirty="0">
                          <a:latin typeface="Times New Roman"/>
                          <a:ea typeface="Calibri"/>
                          <a:cs typeface="Times New Roman"/>
                        </a:rPr>
                        <a:t> </a:t>
                      </a:r>
                      <a:r>
                        <a:rPr lang="en-US" sz="1500" dirty="0" err="1">
                          <a:latin typeface="Times New Roman"/>
                          <a:ea typeface="Calibri"/>
                          <a:cs typeface="Times New Roman"/>
                        </a:rPr>
                        <a:t>lieka</a:t>
                      </a:r>
                      <a:r>
                        <a:rPr lang="en-US" sz="1500" dirty="0">
                          <a:latin typeface="Times New Roman"/>
                          <a:ea typeface="Calibri"/>
                          <a:cs typeface="Times New Roman"/>
                        </a:rPr>
                        <a:t> </a:t>
                      </a:r>
                      <a:r>
                        <a:rPr lang="en-US" sz="1500" dirty="0" err="1">
                          <a:latin typeface="Times New Roman"/>
                          <a:ea typeface="Calibri"/>
                          <a:cs typeface="Times New Roman"/>
                        </a:rPr>
                        <a:t>švarus</a:t>
                      </a:r>
                      <a:r>
                        <a:rPr lang="en-US" sz="1500" dirty="0">
                          <a:latin typeface="Times New Roman"/>
                          <a:ea typeface="Calibri"/>
                          <a:cs typeface="Times New Roman"/>
                        </a:rPr>
                        <a:t>. Po to </a:t>
                      </a:r>
                      <a:r>
                        <a:rPr lang="en-US" sz="1500" dirty="0" err="1">
                          <a:latin typeface="Times New Roman"/>
                          <a:ea typeface="Calibri"/>
                          <a:cs typeface="Times New Roman"/>
                        </a:rPr>
                        <a:t>muiluotą</a:t>
                      </a:r>
                      <a:r>
                        <a:rPr lang="en-US" sz="1500" dirty="0">
                          <a:latin typeface="Times New Roman"/>
                          <a:ea typeface="Calibri"/>
                          <a:cs typeface="Times New Roman"/>
                        </a:rPr>
                        <a:t> </a:t>
                      </a:r>
                      <a:r>
                        <a:rPr lang="en-US" sz="1500" dirty="0" err="1">
                          <a:latin typeface="Times New Roman"/>
                          <a:ea typeface="Calibri"/>
                          <a:cs typeface="Times New Roman"/>
                        </a:rPr>
                        <a:t>pirštą</a:t>
                      </a:r>
                      <a:r>
                        <a:rPr lang="en-US" sz="1500" dirty="0">
                          <a:latin typeface="Times New Roman"/>
                          <a:ea typeface="Calibri"/>
                          <a:cs typeface="Times New Roman"/>
                        </a:rPr>
                        <a:t> </a:t>
                      </a:r>
                      <a:r>
                        <a:rPr lang="en-US" sz="1500" dirty="0" err="1">
                          <a:latin typeface="Times New Roman"/>
                          <a:ea typeface="Calibri"/>
                          <a:cs typeface="Times New Roman"/>
                        </a:rPr>
                        <a:t>merkiame</a:t>
                      </a:r>
                      <a:r>
                        <a:rPr lang="en-US" sz="1500" dirty="0">
                          <a:latin typeface="Times New Roman"/>
                          <a:ea typeface="Calibri"/>
                          <a:cs typeface="Times New Roman"/>
                        </a:rPr>
                        <a:t> į </a:t>
                      </a:r>
                      <a:r>
                        <a:rPr lang="en-US" sz="1500" dirty="0" err="1">
                          <a:latin typeface="Times New Roman"/>
                          <a:ea typeface="Calibri"/>
                          <a:cs typeface="Times New Roman"/>
                        </a:rPr>
                        <a:t>dubenėlį</a:t>
                      </a:r>
                      <a:r>
                        <a:rPr lang="en-US" sz="1500" dirty="0">
                          <a:latin typeface="Times New Roman"/>
                          <a:ea typeface="Calibri"/>
                          <a:cs typeface="Times New Roman"/>
                        </a:rPr>
                        <a:t> </a:t>
                      </a:r>
                      <a:r>
                        <a:rPr lang="en-US" sz="1500" dirty="0" err="1">
                          <a:latin typeface="Times New Roman"/>
                          <a:ea typeface="Calibri"/>
                          <a:cs typeface="Times New Roman"/>
                        </a:rPr>
                        <a:t>su</a:t>
                      </a:r>
                      <a:r>
                        <a:rPr lang="en-US" sz="1500" dirty="0">
                          <a:latin typeface="Times New Roman"/>
                          <a:ea typeface="Calibri"/>
                          <a:cs typeface="Times New Roman"/>
                        </a:rPr>
                        <a:t> </a:t>
                      </a:r>
                      <a:r>
                        <a:rPr lang="en-US" sz="1500" dirty="0" err="1">
                          <a:latin typeface="Times New Roman"/>
                          <a:ea typeface="Calibri"/>
                          <a:cs typeface="Times New Roman"/>
                        </a:rPr>
                        <a:t>pienu</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pipirais</a:t>
                      </a:r>
                      <a:r>
                        <a:rPr lang="en-US" sz="1500" dirty="0">
                          <a:latin typeface="Times New Roman"/>
                          <a:ea typeface="Calibri"/>
                          <a:cs typeface="Times New Roman"/>
                        </a:rPr>
                        <a:t> – </a:t>
                      </a:r>
                      <a:r>
                        <a:rPr lang="en-US" sz="1500" dirty="0" err="1">
                          <a:latin typeface="Times New Roman"/>
                          <a:ea typeface="Calibri"/>
                          <a:cs typeface="Times New Roman"/>
                        </a:rPr>
                        <a:t>bakterijos</a:t>
                      </a:r>
                      <a:r>
                        <a:rPr lang="en-US" sz="1500" dirty="0">
                          <a:latin typeface="Times New Roman"/>
                          <a:ea typeface="Calibri"/>
                          <a:cs typeface="Times New Roman"/>
                        </a:rPr>
                        <a:t> </a:t>
                      </a:r>
                      <a:r>
                        <a:rPr lang="en-US" sz="1500" dirty="0" err="1">
                          <a:latin typeface="Times New Roman"/>
                          <a:ea typeface="Calibri"/>
                          <a:cs typeface="Times New Roman"/>
                        </a:rPr>
                        <a:t>išsisklaido</a:t>
                      </a:r>
                      <a:r>
                        <a:rPr lang="en-US" sz="1500" dirty="0">
                          <a:latin typeface="Times New Roman"/>
                          <a:ea typeface="Calibri"/>
                          <a:cs typeface="Times New Roman"/>
                        </a:rPr>
                        <a:t> – </a:t>
                      </a:r>
                      <a:r>
                        <a:rPr lang="en-US" sz="1500" dirty="0" err="1">
                          <a:latin typeface="Times New Roman"/>
                          <a:ea typeface="Calibri"/>
                          <a:cs typeface="Times New Roman"/>
                        </a:rPr>
                        <a:t>pabėga</a:t>
                      </a:r>
                      <a:r>
                        <a:rPr lang="en-US" sz="1500" dirty="0">
                          <a:latin typeface="Times New Roman"/>
                          <a:ea typeface="Calibri"/>
                          <a:cs typeface="Times New Roman"/>
                        </a:rPr>
                        <a:t> </a:t>
                      </a:r>
                      <a:r>
                        <a:rPr lang="lt-LT" sz="1500" dirty="0">
                          <a:latin typeface="Times New Roman"/>
                          <a:ea typeface="Calibri"/>
                          <a:cs typeface="Times New Roman"/>
                        </a:rPr>
                        <a:t>–</a:t>
                      </a:r>
                      <a:r>
                        <a:rPr lang="lt-LT" sz="1500" baseline="0" dirty="0">
                          <a:latin typeface="Times New Roman"/>
                          <a:ea typeface="Calibri"/>
                          <a:cs typeface="Times New Roman"/>
                        </a:rPr>
                        <a:t> </a:t>
                      </a:r>
                      <a:r>
                        <a:rPr lang="en-US" sz="1500" dirty="0" err="1">
                          <a:latin typeface="Times New Roman"/>
                          <a:ea typeface="Calibri"/>
                          <a:cs typeface="Times New Roman"/>
                        </a:rPr>
                        <a:t>stebime</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pipirai</a:t>
                      </a:r>
                      <a:r>
                        <a:rPr lang="en-US" sz="1500" dirty="0">
                          <a:latin typeface="Times New Roman"/>
                          <a:ea typeface="Calibri"/>
                          <a:cs typeface="Times New Roman"/>
                        </a:rPr>
                        <a:t> </a:t>
                      </a:r>
                      <a:r>
                        <a:rPr lang="en-US" sz="1500" dirty="0" err="1">
                          <a:latin typeface="Times New Roman"/>
                          <a:ea typeface="Calibri"/>
                          <a:cs typeface="Times New Roman"/>
                        </a:rPr>
                        <a:t>išsisklaido</a:t>
                      </a:r>
                      <a:r>
                        <a:rPr lang="en-US" sz="1500" dirty="0">
                          <a:latin typeface="Times New Roman"/>
                          <a:ea typeface="Calibri"/>
                          <a:cs typeface="Times New Roman"/>
                        </a:rPr>
                        <a:t> į </a:t>
                      </a:r>
                      <a:r>
                        <a:rPr lang="en-US" sz="1500" dirty="0" err="1">
                          <a:latin typeface="Times New Roman"/>
                          <a:ea typeface="Calibri"/>
                          <a:cs typeface="Times New Roman"/>
                        </a:rPr>
                        <a:t>šonus</a:t>
                      </a:r>
                      <a:r>
                        <a:rPr lang="en-US" sz="1500" dirty="0">
                          <a:latin typeface="Times New Roman"/>
                          <a:ea typeface="Calibri"/>
                          <a:cs typeface="Times New Roman"/>
                        </a:rPr>
                        <a:t>.</a:t>
                      </a:r>
                      <a:endParaRPr lang="lt-LT" sz="1500" dirty="0">
                        <a:latin typeface="Times New Roman"/>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9042">
                <a:tc>
                  <a:txBody>
                    <a:bodyPr/>
                    <a:lstStyle/>
                    <a:p>
                      <a:pPr>
                        <a:lnSpc>
                          <a:spcPct val="150000"/>
                        </a:lnSpc>
                        <a:spcBef>
                          <a:spcPts val="1200"/>
                        </a:spcBef>
                        <a:spcAft>
                          <a:spcPts val="1000"/>
                        </a:spcAft>
                      </a:pPr>
                      <a:r>
                        <a:rPr lang="en-US" sz="1500" b="1" dirty="0" err="1">
                          <a:solidFill>
                            <a:srgbClr val="000000"/>
                          </a:solidFill>
                          <a:latin typeface="Times New Roman"/>
                          <a:ea typeface="Calibri"/>
                          <a:cs typeface="Times New Roman"/>
                        </a:rPr>
                        <a:t>Rezultatas</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nauda</a:t>
                      </a:r>
                      <a:r>
                        <a:rPr lang="en-US" sz="1500" b="1" dirty="0">
                          <a:solidFill>
                            <a:srgbClr val="000000"/>
                          </a:solidFill>
                          <a:latin typeface="Times New Roman"/>
                          <a:ea typeface="Calibri"/>
                          <a:cs typeface="Times New Roman"/>
                        </a:rPr>
                        <a:t> </a:t>
                      </a:r>
                      <a:r>
                        <a:rPr lang="en-US" sz="1500" b="1" dirty="0" err="1">
                          <a:solidFill>
                            <a:srgbClr val="000000"/>
                          </a:solidFill>
                          <a:latin typeface="Times New Roman"/>
                          <a:ea typeface="Calibri"/>
                          <a:cs typeface="Times New Roman"/>
                        </a:rPr>
                        <a:t>vaikams</a:t>
                      </a:r>
                      <a:r>
                        <a:rPr lang="en-US" sz="1500" b="1" dirty="0">
                          <a:solidFill>
                            <a:srgbClr val="000000"/>
                          </a:solidFill>
                          <a:latin typeface="Times New Roman"/>
                          <a:ea typeface="Calibri"/>
                          <a:cs typeface="Times New Roman"/>
                        </a:rPr>
                        <a:t>)</a:t>
                      </a: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000"/>
                        </a:spcAft>
                      </a:pPr>
                      <a:r>
                        <a:rPr lang="en-US" sz="1500" dirty="0" err="1">
                          <a:latin typeface="Times New Roman"/>
                          <a:ea typeface="Calibri"/>
                          <a:cs typeface="Times New Roman"/>
                        </a:rPr>
                        <a:t>Vaikai</a:t>
                      </a:r>
                      <a:r>
                        <a:rPr lang="en-US" sz="1500" dirty="0">
                          <a:latin typeface="Times New Roman"/>
                          <a:ea typeface="Calibri"/>
                          <a:cs typeface="Times New Roman"/>
                        </a:rPr>
                        <a:t> </a:t>
                      </a:r>
                      <a:r>
                        <a:rPr lang="en-US" sz="1500" dirty="0" err="1">
                          <a:latin typeface="Times New Roman"/>
                          <a:ea typeface="Calibri"/>
                          <a:cs typeface="Times New Roman"/>
                        </a:rPr>
                        <a:t>suprato</a:t>
                      </a:r>
                      <a:r>
                        <a:rPr lang="en-US" sz="1500" dirty="0">
                          <a:latin typeface="Times New Roman"/>
                          <a:ea typeface="Calibri"/>
                          <a:cs typeface="Times New Roman"/>
                        </a:rPr>
                        <a:t>, </a:t>
                      </a:r>
                      <a:r>
                        <a:rPr lang="en-US" sz="1500" dirty="0" err="1">
                          <a:latin typeface="Times New Roman"/>
                          <a:ea typeface="Calibri"/>
                          <a:cs typeface="Times New Roman"/>
                        </a:rPr>
                        <a:t>kaip</a:t>
                      </a:r>
                      <a:r>
                        <a:rPr lang="en-US" sz="1500" dirty="0">
                          <a:latin typeface="Times New Roman"/>
                          <a:ea typeface="Calibri"/>
                          <a:cs typeface="Times New Roman"/>
                        </a:rPr>
                        <a:t> </a:t>
                      </a:r>
                      <a:r>
                        <a:rPr lang="en-US" sz="1500" dirty="0" err="1">
                          <a:latin typeface="Times New Roman"/>
                          <a:ea typeface="Calibri"/>
                          <a:cs typeface="Times New Roman"/>
                        </a:rPr>
                        <a:t>muilas</a:t>
                      </a:r>
                      <a:r>
                        <a:rPr lang="en-US" sz="1500" dirty="0">
                          <a:latin typeface="Times New Roman"/>
                          <a:ea typeface="Calibri"/>
                          <a:cs typeface="Times New Roman"/>
                        </a:rPr>
                        <a:t> </a:t>
                      </a:r>
                      <a:r>
                        <a:rPr lang="en-US" sz="1500" dirty="0" err="1">
                          <a:latin typeface="Times New Roman"/>
                          <a:ea typeface="Calibri"/>
                          <a:cs typeface="Times New Roman"/>
                        </a:rPr>
                        <a:t>ir</a:t>
                      </a:r>
                      <a:r>
                        <a:rPr lang="en-US" sz="1500" dirty="0">
                          <a:latin typeface="Times New Roman"/>
                          <a:ea typeface="Calibri"/>
                          <a:cs typeface="Times New Roman"/>
                        </a:rPr>
                        <a:t> </a:t>
                      </a:r>
                      <a:r>
                        <a:rPr lang="en-US" sz="1500" dirty="0" err="1">
                          <a:latin typeface="Times New Roman"/>
                          <a:ea typeface="Calibri"/>
                          <a:cs typeface="Times New Roman"/>
                        </a:rPr>
                        <a:t>vanduo</a:t>
                      </a:r>
                      <a:r>
                        <a:rPr lang="en-US" sz="1500" dirty="0">
                          <a:latin typeface="Times New Roman"/>
                          <a:ea typeface="Calibri"/>
                          <a:cs typeface="Times New Roman"/>
                        </a:rPr>
                        <a:t> </a:t>
                      </a:r>
                      <a:r>
                        <a:rPr lang="en-US" sz="1500" dirty="0" err="1">
                          <a:latin typeface="Times New Roman"/>
                          <a:ea typeface="Calibri"/>
                          <a:cs typeface="Times New Roman"/>
                        </a:rPr>
                        <a:t>nuo</a:t>
                      </a:r>
                      <a:r>
                        <a:rPr lang="en-US" sz="1500" dirty="0">
                          <a:latin typeface="Times New Roman"/>
                          <a:ea typeface="Calibri"/>
                          <a:cs typeface="Times New Roman"/>
                        </a:rPr>
                        <a:t> </a:t>
                      </a:r>
                      <a:r>
                        <a:rPr lang="en-US" sz="1500" dirty="0" err="1">
                          <a:latin typeface="Times New Roman"/>
                          <a:ea typeface="Calibri"/>
                          <a:cs typeface="Times New Roman"/>
                        </a:rPr>
                        <a:t>rankų</a:t>
                      </a:r>
                      <a:r>
                        <a:rPr lang="en-US" sz="1500" dirty="0">
                          <a:latin typeface="Times New Roman"/>
                          <a:ea typeface="Calibri"/>
                          <a:cs typeface="Times New Roman"/>
                        </a:rPr>
                        <a:t> </a:t>
                      </a:r>
                      <a:r>
                        <a:rPr lang="en-US" sz="1500" dirty="0" err="1">
                          <a:latin typeface="Times New Roman"/>
                          <a:ea typeface="Calibri"/>
                          <a:cs typeface="Times New Roman"/>
                        </a:rPr>
                        <a:t>nuplauna</a:t>
                      </a:r>
                      <a:r>
                        <a:rPr lang="en-US" sz="1500" dirty="0">
                          <a:latin typeface="Times New Roman"/>
                          <a:ea typeface="Calibri"/>
                          <a:cs typeface="Times New Roman"/>
                        </a:rPr>
                        <a:t> </a:t>
                      </a:r>
                      <a:r>
                        <a:rPr lang="en-US" sz="1500" dirty="0" err="1">
                          <a:latin typeface="Times New Roman"/>
                          <a:ea typeface="Calibri"/>
                          <a:cs typeface="Times New Roman"/>
                        </a:rPr>
                        <a:t>bakterijas</a:t>
                      </a:r>
                      <a:r>
                        <a:rPr lang="lt-LT" sz="1500" dirty="0">
                          <a:latin typeface="Times New Roman"/>
                          <a:ea typeface="Calibri"/>
                          <a:cs typeface="Times New Roman"/>
                        </a:rPr>
                        <a:t>.</a:t>
                      </a:r>
                      <a:endParaRPr lang="en-US" sz="1500" dirty="0">
                        <a:latin typeface="Calibri"/>
                        <a:ea typeface="Calibri"/>
                        <a:cs typeface="Times New Roman"/>
                      </a:endParaRPr>
                    </a:p>
                  </a:txBody>
                  <a:tcPr marL="50070" marR="50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074" name="Rectangle 2"/>
          <p:cNvSpPr>
            <a:spLocks noChangeArrowheads="1"/>
          </p:cNvSpPr>
          <p:nvPr/>
        </p:nvSpPr>
        <p:spPr bwMode="auto">
          <a:xfrm>
            <a:off x="0" y="0"/>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21429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a:t>
            </a:r>
            <a:r>
              <a:rPr kumimoji="0" lang="lt-LT"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AKTERIJOS</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2500</Words>
  <Application>Microsoft Office PowerPoint</Application>
  <PresentationFormat>Demonstracija ekrane (4:3)</PresentationFormat>
  <Paragraphs>323</Paragraphs>
  <Slides>35</Slides>
  <Notes>0</Notes>
  <HiddenSlides>0</HiddenSlides>
  <MMClips>1</MMClips>
  <ScaleCrop>false</ScaleCrop>
  <HeadingPairs>
    <vt:vector size="4" baseType="variant">
      <vt:variant>
        <vt:lpstr>Tema</vt:lpstr>
      </vt:variant>
      <vt:variant>
        <vt:i4>1</vt:i4>
      </vt:variant>
      <vt:variant>
        <vt:lpstr>Skaidrių pavadinimai</vt:lpstr>
      </vt:variant>
      <vt:variant>
        <vt:i4>35</vt:i4>
      </vt:variant>
    </vt:vector>
  </HeadingPairs>
  <TitlesOfParts>
    <vt:vector size="36" baseType="lpstr">
      <vt:lpstr>Тема Office</vt:lpstr>
      <vt:lpstr>Klaipėdos lopšelis-darželis „Linelis“</vt:lpstr>
      <vt:lpstr>VIRTUALI PARODA, SKIRTA PLĖTOTI STEAM  IDĖJAS IKIMOKYKLINIO UGDYMO ĮSTAIGOSE, Į ŠIAS VEIKLAS ĮTRAUKIANT ĮSTAIGŲ BENDRUOMENES</vt:lpstr>
      <vt:lpstr>TIKSLAS IR UŽDAVINIAI </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 ,,SPALVOTI KOPŪSTAI” </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„LAVOS LEMPA“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«ЭКСПЕРИМЕНТИРУЕМ ВМЕСТЕ С ДЕТЬМИ»</dc:title>
  <dc:creator>Татьяна</dc:creator>
  <cp:lastModifiedBy>Vartotojas</cp:lastModifiedBy>
  <cp:revision>183</cp:revision>
  <dcterms:created xsi:type="dcterms:W3CDTF">2017-05-05T10:22:40Z</dcterms:created>
  <dcterms:modified xsi:type="dcterms:W3CDTF">2022-04-04T07:39:28Z</dcterms:modified>
</cp:coreProperties>
</file>